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8288000" cy="10287000"/>
  <p:notesSz cx="6858000" cy="9144000"/>
  <p:embeddedFontLst>
    <p:embeddedFont>
      <p:font typeface="Aptos Bold" charset="0"/>
      <p:regular r:id="rId26"/>
    </p:embeddedFont>
    <p:embeddedFont>
      <p:font typeface="Calibri" pitchFamily="34" charset="0"/>
      <p:regular r:id="rId27"/>
      <p:bold r:id="rId28"/>
      <p:italic r:id="rId29"/>
      <p:boldItalic r:id="rId30"/>
    </p:embeddedFont>
    <p:embeddedFont>
      <p:font typeface="Times New Roman Bold" pitchFamily="18" charset="0"/>
      <p:bold r:id="rId31"/>
    </p:embeddedFont>
    <p:embeddedFont>
      <p:font typeface="Aptos"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51" d="100"/>
          <a:sy n="51" d="100"/>
        </p:scale>
        <p:origin x="-45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jpeg>
</file>

<file path=ppt/media/image2.jpeg>
</file>

<file path=ppt/media/image20.jpeg>
</file>

<file path=ppt/media/image21.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7/8/2025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7/8/2025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7/8/2025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241" b="-758"/>
            </a:stretch>
          </a:blipFill>
        </p:spPr>
      </p:sp>
      <p:grpSp>
        <p:nvGrpSpPr>
          <p:cNvPr id="3" name="Group 3"/>
          <p:cNvGrpSpPr/>
          <p:nvPr/>
        </p:nvGrpSpPr>
        <p:grpSpPr>
          <a:xfrm>
            <a:off x="1000125" y="195017"/>
            <a:ext cx="16259175" cy="9063283"/>
            <a:chOff x="0" y="0"/>
            <a:chExt cx="21678900" cy="12084378"/>
          </a:xfrm>
        </p:grpSpPr>
        <p:grpSp>
          <p:nvGrpSpPr>
            <p:cNvPr id="4" name="Group 4"/>
            <p:cNvGrpSpPr/>
            <p:nvPr/>
          </p:nvGrpSpPr>
          <p:grpSpPr>
            <a:xfrm>
              <a:off x="38100" y="1111578"/>
              <a:ext cx="21640800" cy="109728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FFFFF"/>
              </a:solidFill>
            </p:spPr>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3011"/>
                  </a:lnSpc>
                </a:pPr>
                <a:endParaRPr/>
              </a:p>
            </p:txBody>
          </p:sp>
        </p:grpSp>
        <p:sp>
          <p:nvSpPr>
            <p:cNvPr id="7" name="TextBox 7"/>
            <p:cNvSpPr txBox="1"/>
            <p:nvPr/>
          </p:nvSpPr>
          <p:spPr>
            <a:xfrm>
              <a:off x="9889834" y="11162980"/>
              <a:ext cx="2013533" cy="473241"/>
            </a:xfrm>
            <a:prstGeom prst="rect">
              <a:avLst/>
            </a:prstGeom>
          </p:spPr>
          <p:txBody>
            <a:bodyPr lIns="0" tIns="0" rIns="0" bIns="0" rtlCol="0" anchor="t">
              <a:spAutoFit/>
            </a:bodyPr>
            <a:lstStyle/>
            <a:p>
              <a:pPr marL="0" lvl="0" indent="0" algn="ctr">
                <a:lnSpc>
                  <a:spcPts val="3011"/>
                </a:lnSpc>
                <a:spcBef>
                  <a:spcPct val="0"/>
                </a:spcBef>
              </a:pPr>
              <a:r>
                <a:rPr lang="en-US" sz="2151">
                  <a:solidFill>
                    <a:srgbClr val="6B7D1A"/>
                  </a:solidFill>
                  <a:latin typeface="Open Sauce"/>
                  <a:ea typeface="Open Sauce"/>
                  <a:cs typeface="Open Sauce"/>
                  <a:sym typeface="Open Sauce"/>
                </a:rPr>
                <a:t>-</a:t>
              </a:r>
            </a:p>
          </p:txBody>
        </p:sp>
        <p:sp>
          <p:nvSpPr>
            <p:cNvPr id="8" name="TextBox 8"/>
            <p:cNvSpPr txBox="1"/>
            <p:nvPr/>
          </p:nvSpPr>
          <p:spPr>
            <a:xfrm>
              <a:off x="0" y="-85725"/>
              <a:ext cx="21678900" cy="922906"/>
            </a:xfrm>
            <a:prstGeom prst="rect">
              <a:avLst/>
            </a:prstGeom>
          </p:spPr>
          <p:txBody>
            <a:bodyPr lIns="0" tIns="0" rIns="0" bIns="0" rtlCol="0" anchor="t">
              <a:spAutoFit/>
            </a:bodyPr>
            <a:lstStyle/>
            <a:p>
              <a:pPr algn="ctr">
                <a:lnSpc>
                  <a:spcPts val="5817"/>
                </a:lnSpc>
                <a:spcBef>
                  <a:spcPct val="0"/>
                </a:spcBef>
              </a:pPr>
              <a:r>
                <a:rPr lang="en-US" sz="4155" b="1">
                  <a:solidFill>
                    <a:srgbClr val="313D00"/>
                  </a:solidFill>
                  <a:latin typeface="Open Sauce Bold"/>
                  <a:ea typeface="Open Sauce Bold"/>
                  <a:cs typeface="Open Sauce Bold"/>
                  <a:sym typeface="Open Sauce Bold"/>
                </a:rPr>
                <a:t>PROBLEM STATEMENT AND TEAM DETAILS</a:t>
              </a:r>
            </a:p>
          </p:txBody>
        </p:sp>
        <p:sp>
          <p:nvSpPr>
            <p:cNvPr id="9" name="TextBox 9"/>
            <p:cNvSpPr txBox="1"/>
            <p:nvPr/>
          </p:nvSpPr>
          <p:spPr>
            <a:xfrm>
              <a:off x="840016" y="6778917"/>
              <a:ext cx="20113169" cy="4639733"/>
            </a:xfrm>
            <a:prstGeom prst="rect">
              <a:avLst/>
            </a:prstGeom>
          </p:spPr>
          <p:txBody>
            <a:bodyPr lIns="0" tIns="0" rIns="0" bIns="0" rtlCol="0" anchor="t">
              <a:spAutoFit/>
            </a:bodyPr>
            <a:lstStyle/>
            <a:p>
              <a:pPr algn="l">
                <a:lnSpc>
                  <a:spcPts val="5599"/>
                </a:lnSpc>
                <a:spcBef>
                  <a:spcPct val="0"/>
                </a:spcBef>
              </a:pPr>
              <a:r>
                <a:rPr lang="en-US" sz="3999" b="1">
                  <a:solidFill>
                    <a:srgbClr val="2E6417"/>
                  </a:solidFill>
                  <a:latin typeface="Open Sauce Bold"/>
                  <a:ea typeface="Open Sauce Bold"/>
                  <a:cs typeface="Open Sauce Bold"/>
                  <a:sym typeface="Open Sauce Bold"/>
                </a:rPr>
                <a:t>Team Name: </a:t>
              </a:r>
              <a:r>
                <a:rPr lang="en-US" sz="3999">
                  <a:solidFill>
                    <a:srgbClr val="2E6417"/>
                  </a:solidFill>
                  <a:latin typeface="Open Sauce"/>
                  <a:ea typeface="Open Sauce"/>
                  <a:cs typeface="Open Sauce"/>
                  <a:sym typeface="Open Sauce"/>
                </a:rPr>
                <a:t>Dreams Hack</a:t>
              </a:r>
            </a:p>
            <a:p>
              <a:pPr algn="l">
                <a:lnSpc>
                  <a:spcPts val="5599"/>
                </a:lnSpc>
                <a:spcBef>
                  <a:spcPct val="0"/>
                </a:spcBef>
              </a:pPr>
              <a:r>
                <a:rPr lang="en-US" sz="3999" b="1">
                  <a:solidFill>
                    <a:srgbClr val="2E6417"/>
                  </a:solidFill>
                  <a:latin typeface="Open Sauce Bold"/>
                  <a:ea typeface="Open Sauce Bold"/>
                  <a:cs typeface="Open Sauce Bold"/>
                  <a:sym typeface="Open Sauce Bold"/>
                </a:rPr>
                <a:t>Team Leader Name: </a:t>
              </a:r>
              <a:r>
                <a:rPr lang="en-US" sz="3999">
                  <a:solidFill>
                    <a:srgbClr val="2E6417"/>
                  </a:solidFill>
                  <a:latin typeface="Open Sauce"/>
                  <a:ea typeface="Open Sauce"/>
                  <a:cs typeface="Open Sauce"/>
                  <a:sym typeface="Open Sauce"/>
                </a:rPr>
                <a:t>Kalp Patel</a:t>
              </a:r>
            </a:p>
            <a:p>
              <a:pPr algn="l">
                <a:lnSpc>
                  <a:spcPts val="5599"/>
                </a:lnSpc>
                <a:spcBef>
                  <a:spcPct val="0"/>
                </a:spcBef>
              </a:pPr>
              <a:r>
                <a:rPr lang="en-US" sz="3999">
                  <a:solidFill>
                    <a:srgbClr val="2E6417"/>
                  </a:solidFill>
                  <a:latin typeface="Open Sauce"/>
                  <a:ea typeface="Open Sauce"/>
                  <a:cs typeface="Open Sauce"/>
                  <a:sym typeface="Open Sauce"/>
                </a:rPr>
                <a:t>I</a:t>
              </a:r>
              <a:r>
                <a:rPr lang="en-US" sz="3999" b="1">
                  <a:solidFill>
                    <a:srgbClr val="2E6417"/>
                  </a:solidFill>
                  <a:latin typeface="Open Sauce Bold"/>
                  <a:ea typeface="Open Sauce Bold"/>
                  <a:cs typeface="Open Sauce Bold"/>
                  <a:sym typeface="Open Sauce Bold"/>
                </a:rPr>
                <a:t>nstitute Name: </a:t>
              </a:r>
              <a:r>
                <a:rPr lang="en-US" sz="3999">
                  <a:solidFill>
                    <a:srgbClr val="2E6417"/>
                  </a:solidFill>
                  <a:latin typeface="Open Sauce"/>
                  <a:ea typeface="Open Sauce"/>
                  <a:cs typeface="Open Sauce"/>
                  <a:sym typeface="Open Sauce"/>
                </a:rPr>
                <a:t>CSPIT, CHARUSAT</a:t>
              </a:r>
            </a:p>
            <a:p>
              <a:pPr algn="l">
                <a:lnSpc>
                  <a:spcPts val="5599"/>
                </a:lnSpc>
                <a:spcBef>
                  <a:spcPct val="0"/>
                </a:spcBef>
              </a:pPr>
              <a:r>
                <a:rPr lang="en-US" sz="3999" b="1">
                  <a:solidFill>
                    <a:srgbClr val="2E6417"/>
                  </a:solidFill>
                  <a:latin typeface="Open Sauce Bold"/>
                  <a:ea typeface="Open Sauce Bold"/>
                  <a:cs typeface="Open Sauce Bold"/>
                  <a:sym typeface="Open Sauce Bold"/>
                </a:rPr>
                <a:t>Theme Name: </a:t>
              </a:r>
              <a:r>
                <a:rPr lang="en-US" sz="3999">
                  <a:solidFill>
                    <a:srgbClr val="2E6417"/>
                  </a:solidFill>
                  <a:latin typeface="Open Sauce"/>
                  <a:ea typeface="Open Sauce"/>
                  <a:cs typeface="Open Sauce"/>
                  <a:sym typeface="Open Sauce"/>
                </a:rPr>
                <a:t>Sustainability</a:t>
              </a:r>
            </a:p>
            <a:p>
              <a:pPr algn="l">
                <a:lnSpc>
                  <a:spcPts val="5599"/>
                </a:lnSpc>
                <a:spcBef>
                  <a:spcPct val="0"/>
                </a:spcBef>
              </a:pPr>
              <a:r>
                <a:rPr lang="en-US" sz="3999" b="1">
                  <a:solidFill>
                    <a:srgbClr val="2E6417"/>
                  </a:solidFill>
                  <a:latin typeface="Open Sauce Bold"/>
                  <a:ea typeface="Open Sauce Bold"/>
                  <a:cs typeface="Open Sauce Bold"/>
                  <a:sym typeface="Open Sauce Bold"/>
                </a:rPr>
                <a:t>Team Leader Email ID: </a:t>
              </a:r>
              <a:r>
                <a:rPr lang="en-US" sz="3999">
                  <a:solidFill>
                    <a:srgbClr val="2E6417"/>
                  </a:solidFill>
                  <a:latin typeface="Open Sauce"/>
                  <a:ea typeface="Open Sauce"/>
                  <a:cs typeface="Open Sauce"/>
                  <a:sym typeface="Open Sauce"/>
                </a:rPr>
                <a:t>kalppatel2606@gmail.com</a:t>
              </a:r>
            </a:p>
          </p:txBody>
        </p:sp>
        <p:sp>
          <p:nvSpPr>
            <p:cNvPr id="10" name="TextBox 10"/>
            <p:cNvSpPr txBox="1"/>
            <p:nvPr/>
          </p:nvSpPr>
          <p:spPr>
            <a:xfrm>
              <a:off x="782866" y="1748205"/>
              <a:ext cx="20170319" cy="4639733"/>
            </a:xfrm>
            <a:prstGeom prst="rect">
              <a:avLst/>
            </a:prstGeom>
          </p:spPr>
          <p:txBody>
            <a:bodyPr lIns="0" tIns="0" rIns="0" bIns="0" rtlCol="0" anchor="t">
              <a:spAutoFit/>
            </a:bodyPr>
            <a:lstStyle/>
            <a:p>
              <a:pPr algn="l">
                <a:lnSpc>
                  <a:spcPts val="5599"/>
                </a:lnSpc>
                <a:spcBef>
                  <a:spcPct val="0"/>
                </a:spcBef>
              </a:pPr>
              <a:r>
                <a:rPr lang="en-US" sz="3999" b="1">
                  <a:solidFill>
                    <a:srgbClr val="2E6417"/>
                  </a:solidFill>
                  <a:latin typeface="Open Sauce Bold"/>
                  <a:ea typeface="Open Sauce Bold"/>
                  <a:cs typeface="Open Sauce Bold"/>
                  <a:sym typeface="Open Sauce Bold"/>
                </a:rPr>
                <a:t>Problem Statement: </a:t>
              </a:r>
            </a:p>
            <a:p>
              <a:pPr algn="l">
                <a:lnSpc>
                  <a:spcPts val="5599"/>
                </a:lnSpc>
                <a:spcBef>
                  <a:spcPct val="0"/>
                </a:spcBef>
              </a:pPr>
              <a:r>
                <a:rPr lang="en-US" sz="3999" b="1">
                  <a:solidFill>
                    <a:srgbClr val="2E6417"/>
                  </a:solidFill>
                  <a:latin typeface="Open Sauce Bold"/>
                  <a:ea typeface="Open Sauce Bold"/>
                  <a:cs typeface="Open Sauce Bold"/>
                  <a:sym typeface="Open Sauce Bold"/>
                </a:rPr>
                <a:t>Personal Carbon Footprint Tracker</a:t>
              </a:r>
            </a:p>
            <a:p>
              <a:pPr algn="l">
                <a:lnSpc>
                  <a:spcPts val="5599"/>
                </a:lnSpc>
                <a:spcBef>
                  <a:spcPct val="0"/>
                </a:spcBef>
              </a:pPr>
              <a:r>
                <a:rPr lang="en-US" sz="3999">
                  <a:solidFill>
                    <a:srgbClr val="2E6417"/>
                  </a:solidFill>
                  <a:latin typeface="Open Sauce"/>
                  <a:ea typeface="Open Sauce"/>
                  <a:cs typeface="Open Sauce"/>
                  <a:sym typeface="Open Sauce"/>
                </a:rPr>
                <a:t>Individuals often lack awarness and tools to understand the environmental impact of their daily activities such as transportation, food consumption, shopping, and energy use.</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00000">
                <a:alpha val="13725"/>
              </a:srgbClr>
            </a:solidFill>
          </p:spPr>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5" name="Group 5"/>
          <p:cNvGrpSpPr/>
          <p:nvPr/>
        </p:nvGrpSpPr>
        <p:grpSpPr>
          <a:xfrm>
            <a:off x="1414875" y="2057400"/>
            <a:ext cx="15653537" cy="6904420"/>
            <a:chOff x="0" y="0"/>
            <a:chExt cx="4122742" cy="1818448"/>
          </a:xfrm>
        </p:grpSpPr>
        <p:sp>
          <p:nvSpPr>
            <p:cNvPr id="6" name="Freeform 6"/>
            <p:cNvSpPr/>
            <p:nvPr/>
          </p:nvSpPr>
          <p:spPr>
            <a:xfrm>
              <a:off x="0" y="0"/>
              <a:ext cx="4122742" cy="1818448"/>
            </a:xfrm>
            <a:custGeom>
              <a:avLst/>
              <a:gdLst/>
              <a:ahLst/>
              <a:cxnLst/>
              <a:rect l="l" t="t" r="r" b="b"/>
              <a:pathLst>
                <a:path w="4122742" h="1818448">
                  <a:moveTo>
                    <a:pt x="49458" y="0"/>
                  </a:moveTo>
                  <a:lnTo>
                    <a:pt x="4073284" y="0"/>
                  </a:lnTo>
                  <a:cubicBezTo>
                    <a:pt x="4100599" y="0"/>
                    <a:pt x="4122742" y="22143"/>
                    <a:pt x="4122742" y="49458"/>
                  </a:cubicBezTo>
                  <a:lnTo>
                    <a:pt x="4122742" y="1768990"/>
                  </a:lnTo>
                  <a:cubicBezTo>
                    <a:pt x="4122742" y="1782107"/>
                    <a:pt x="4117532" y="1794687"/>
                    <a:pt x="4108256" y="1803962"/>
                  </a:cubicBezTo>
                  <a:cubicBezTo>
                    <a:pt x="4098981" y="1813237"/>
                    <a:pt x="4086401" y="1818448"/>
                    <a:pt x="4073284" y="1818448"/>
                  </a:cubicBezTo>
                  <a:lnTo>
                    <a:pt x="49458" y="1818448"/>
                  </a:lnTo>
                  <a:cubicBezTo>
                    <a:pt x="22143" y="1818448"/>
                    <a:pt x="0" y="1796305"/>
                    <a:pt x="0" y="1768990"/>
                  </a:cubicBezTo>
                  <a:lnTo>
                    <a:pt x="0" y="49458"/>
                  </a:lnTo>
                  <a:cubicBezTo>
                    <a:pt x="0" y="36341"/>
                    <a:pt x="5211" y="23761"/>
                    <a:pt x="14486" y="14486"/>
                  </a:cubicBezTo>
                  <a:cubicBezTo>
                    <a:pt x="23761" y="5211"/>
                    <a:pt x="36341" y="0"/>
                    <a:pt x="49458" y="0"/>
                  </a:cubicBezTo>
                  <a:close/>
                </a:path>
              </a:pathLst>
            </a:custGeom>
            <a:solidFill>
              <a:srgbClr val="FFFFFF"/>
            </a:solidFill>
          </p:spPr>
        </p:sp>
        <p:sp>
          <p:nvSpPr>
            <p:cNvPr id="7" name="TextBox 7"/>
            <p:cNvSpPr txBox="1"/>
            <p:nvPr/>
          </p:nvSpPr>
          <p:spPr>
            <a:xfrm>
              <a:off x="0" y="-38100"/>
              <a:ext cx="4122742" cy="1856548"/>
            </a:xfrm>
            <a:prstGeom prst="rect">
              <a:avLst/>
            </a:prstGeom>
          </p:spPr>
          <p:txBody>
            <a:bodyPr lIns="50800" tIns="50800" rIns="50800" bIns="50800" rtlCol="0" anchor="ctr"/>
            <a:lstStyle/>
            <a:p>
              <a:pPr algn="ctr">
                <a:lnSpc>
                  <a:spcPts val="3011"/>
                </a:lnSpc>
              </a:pPr>
              <a:endParaRPr/>
            </a:p>
          </p:txBody>
        </p:sp>
      </p:grpSp>
      <p:sp>
        <p:nvSpPr>
          <p:cNvPr id="8" name="Freeform 8"/>
          <p:cNvSpPr/>
          <p:nvPr/>
        </p:nvSpPr>
        <p:spPr>
          <a:xfrm>
            <a:off x="609794" y="1410260"/>
            <a:ext cx="17068412" cy="8198700"/>
          </a:xfrm>
          <a:custGeom>
            <a:avLst/>
            <a:gdLst/>
            <a:ahLst/>
            <a:cxnLst/>
            <a:rect l="l" t="t" r="r" b="b"/>
            <a:pathLst>
              <a:path w="17068412" h="8198700">
                <a:moveTo>
                  <a:pt x="0" y="0"/>
                </a:moveTo>
                <a:lnTo>
                  <a:pt x="17068412" y="0"/>
                </a:lnTo>
                <a:lnTo>
                  <a:pt x="17068412" y="8198700"/>
                </a:lnTo>
                <a:lnTo>
                  <a:pt x="0" y="8198700"/>
                </a:lnTo>
                <a:lnTo>
                  <a:pt x="0" y="0"/>
                </a:lnTo>
                <a:close/>
              </a:path>
            </a:pathLst>
          </a:custGeom>
          <a:blipFill>
            <a:blip r:embed="rId2"/>
            <a:stretch>
              <a:fillRect l="-1068" t="-463" r="-1289"/>
            </a:stretch>
          </a:blipFill>
        </p:spPr>
      </p:sp>
      <p:sp>
        <p:nvSpPr>
          <p:cNvPr id="9" name="TextBox 9"/>
          <p:cNvSpPr txBox="1"/>
          <p:nvPr/>
        </p:nvSpPr>
        <p:spPr>
          <a:xfrm>
            <a:off x="7514689" y="314325"/>
            <a:ext cx="3258622" cy="714375"/>
          </a:xfrm>
          <a:prstGeom prst="rect">
            <a:avLst/>
          </a:prstGeom>
        </p:spPr>
        <p:txBody>
          <a:bodyPr lIns="0" tIns="0" rIns="0" bIns="0" rtlCol="0" anchor="t">
            <a:spAutoFit/>
          </a:bodyPr>
          <a:lstStyle/>
          <a:p>
            <a:pPr algn="ctr">
              <a:lnSpc>
                <a:spcPts val="5400"/>
              </a:lnSpc>
              <a:spcBef>
                <a:spcPct val="0"/>
              </a:spcBef>
            </a:pPr>
            <a:r>
              <a:rPr lang="en-US" sz="5000" b="1">
                <a:solidFill>
                  <a:srgbClr val="000000"/>
                </a:solidFill>
                <a:latin typeface="Aptos Bold"/>
                <a:ea typeface="Aptos Bold"/>
                <a:cs typeface="Aptos Bold"/>
                <a:sym typeface="Aptos Bold"/>
              </a:rPr>
              <a:t>Home Page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03D06">
                <a:alpha val="13725"/>
              </a:srgbClr>
            </a:solidFill>
          </p:spPr>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5" name="Group 5"/>
          <p:cNvGrpSpPr/>
          <p:nvPr/>
        </p:nvGrpSpPr>
        <p:grpSpPr>
          <a:xfrm>
            <a:off x="1288454" y="2105025"/>
            <a:ext cx="15711091" cy="6465632"/>
            <a:chOff x="0" y="0"/>
            <a:chExt cx="4137901" cy="1702883"/>
          </a:xfrm>
        </p:grpSpPr>
        <p:sp>
          <p:nvSpPr>
            <p:cNvPr id="6" name="Freeform 6"/>
            <p:cNvSpPr/>
            <p:nvPr/>
          </p:nvSpPr>
          <p:spPr>
            <a:xfrm>
              <a:off x="0" y="0"/>
              <a:ext cx="4137901" cy="1702883"/>
            </a:xfrm>
            <a:custGeom>
              <a:avLst/>
              <a:gdLst/>
              <a:ahLst/>
              <a:cxnLst/>
              <a:rect l="l" t="t" r="r" b="b"/>
              <a:pathLst>
                <a:path w="4137901" h="1702883">
                  <a:moveTo>
                    <a:pt x="49277" y="0"/>
                  </a:moveTo>
                  <a:lnTo>
                    <a:pt x="4088624" y="0"/>
                  </a:lnTo>
                  <a:cubicBezTo>
                    <a:pt x="4101693" y="0"/>
                    <a:pt x="4114226" y="5192"/>
                    <a:pt x="4123468" y="14433"/>
                  </a:cubicBezTo>
                  <a:cubicBezTo>
                    <a:pt x="4132709" y="23674"/>
                    <a:pt x="4137901" y="36208"/>
                    <a:pt x="4137901" y="49277"/>
                  </a:cubicBezTo>
                  <a:lnTo>
                    <a:pt x="4137901" y="1653606"/>
                  </a:lnTo>
                  <a:cubicBezTo>
                    <a:pt x="4137901" y="1680821"/>
                    <a:pt x="4115839" y="1702883"/>
                    <a:pt x="4088624" y="1702883"/>
                  </a:cubicBezTo>
                  <a:lnTo>
                    <a:pt x="49277" y="1702883"/>
                  </a:lnTo>
                  <a:cubicBezTo>
                    <a:pt x="36208" y="1702883"/>
                    <a:pt x="23674" y="1697691"/>
                    <a:pt x="14433" y="1688450"/>
                  </a:cubicBezTo>
                  <a:cubicBezTo>
                    <a:pt x="5192" y="1679209"/>
                    <a:pt x="0" y="1666675"/>
                    <a:pt x="0" y="1653606"/>
                  </a:cubicBezTo>
                  <a:lnTo>
                    <a:pt x="0" y="49277"/>
                  </a:lnTo>
                  <a:cubicBezTo>
                    <a:pt x="0" y="36208"/>
                    <a:pt x="5192" y="23674"/>
                    <a:pt x="14433" y="14433"/>
                  </a:cubicBezTo>
                  <a:cubicBezTo>
                    <a:pt x="23674" y="5192"/>
                    <a:pt x="36208" y="0"/>
                    <a:pt x="49277" y="0"/>
                  </a:cubicBezTo>
                  <a:close/>
                </a:path>
              </a:pathLst>
            </a:custGeom>
            <a:solidFill>
              <a:srgbClr val="FFFFFF"/>
            </a:solidFill>
          </p:spPr>
        </p:sp>
        <p:sp>
          <p:nvSpPr>
            <p:cNvPr id="7" name="TextBox 7"/>
            <p:cNvSpPr txBox="1"/>
            <p:nvPr/>
          </p:nvSpPr>
          <p:spPr>
            <a:xfrm>
              <a:off x="0" y="-38100"/>
              <a:ext cx="4137901" cy="1740983"/>
            </a:xfrm>
            <a:prstGeom prst="rect">
              <a:avLst/>
            </a:prstGeom>
          </p:spPr>
          <p:txBody>
            <a:bodyPr lIns="50800" tIns="50800" rIns="50800" bIns="50800" rtlCol="0" anchor="ctr"/>
            <a:lstStyle/>
            <a:p>
              <a:pPr algn="ctr">
                <a:lnSpc>
                  <a:spcPts val="3011"/>
                </a:lnSpc>
              </a:pPr>
              <a:endParaRPr/>
            </a:p>
          </p:txBody>
        </p:sp>
      </p:grpSp>
      <p:sp>
        <p:nvSpPr>
          <p:cNvPr id="8" name="Freeform 8"/>
          <p:cNvSpPr/>
          <p:nvPr/>
        </p:nvSpPr>
        <p:spPr>
          <a:xfrm>
            <a:off x="1288454" y="1524756"/>
            <a:ext cx="15970846" cy="7237489"/>
          </a:xfrm>
          <a:custGeom>
            <a:avLst/>
            <a:gdLst/>
            <a:ahLst/>
            <a:cxnLst/>
            <a:rect l="l" t="t" r="r" b="b"/>
            <a:pathLst>
              <a:path w="15970846" h="7237489">
                <a:moveTo>
                  <a:pt x="0" y="0"/>
                </a:moveTo>
                <a:lnTo>
                  <a:pt x="15970846" y="0"/>
                </a:lnTo>
                <a:lnTo>
                  <a:pt x="15970846" y="7237488"/>
                </a:lnTo>
                <a:lnTo>
                  <a:pt x="0" y="7237488"/>
                </a:lnTo>
                <a:lnTo>
                  <a:pt x="0" y="0"/>
                </a:lnTo>
                <a:close/>
              </a:path>
            </a:pathLst>
          </a:custGeom>
          <a:blipFill>
            <a:blip r:embed="rId2"/>
            <a:stretch>
              <a:fillRect t="-1774" b="-1774"/>
            </a:stretch>
          </a:blipFill>
        </p:spPr>
      </p:sp>
      <p:sp>
        <p:nvSpPr>
          <p:cNvPr id="9" name="TextBox 9"/>
          <p:cNvSpPr txBox="1"/>
          <p:nvPr/>
        </p:nvSpPr>
        <p:spPr>
          <a:xfrm>
            <a:off x="7738983" y="314325"/>
            <a:ext cx="3069788" cy="714375"/>
          </a:xfrm>
          <a:prstGeom prst="rect">
            <a:avLst/>
          </a:prstGeom>
        </p:spPr>
        <p:txBody>
          <a:bodyPr lIns="0" tIns="0" rIns="0" bIns="0" rtlCol="0" anchor="t">
            <a:spAutoFit/>
          </a:bodyPr>
          <a:lstStyle/>
          <a:p>
            <a:pPr algn="ctr">
              <a:lnSpc>
                <a:spcPts val="5400"/>
              </a:lnSpc>
              <a:spcBef>
                <a:spcPct val="0"/>
              </a:spcBef>
            </a:pPr>
            <a:r>
              <a:rPr lang="en-US" sz="5000" b="1">
                <a:solidFill>
                  <a:srgbClr val="000000"/>
                </a:solidFill>
                <a:latin typeface="Aptos Bold"/>
                <a:ea typeface="Aptos Bold"/>
                <a:cs typeface="Aptos Bold"/>
                <a:sym typeface="Aptos Bold"/>
              </a:rPr>
              <a:t>Login Page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368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03D06">
                <a:alpha val="13725"/>
              </a:srgbClr>
            </a:solidFill>
          </p:spPr>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sp>
        <p:nvSpPr>
          <p:cNvPr id="5" name="Freeform 5"/>
          <p:cNvSpPr/>
          <p:nvPr/>
        </p:nvSpPr>
        <p:spPr>
          <a:xfrm>
            <a:off x="1114007" y="1708536"/>
            <a:ext cx="16059986" cy="7549764"/>
          </a:xfrm>
          <a:custGeom>
            <a:avLst/>
            <a:gdLst/>
            <a:ahLst/>
            <a:cxnLst/>
            <a:rect l="l" t="t" r="r" b="b"/>
            <a:pathLst>
              <a:path w="16059986" h="7549764">
                <a:moveTo>
                  <a:pt x="0" y="0"/>
                </a:moveTo>
                <a:lnTo>
                  <a:pt x="16059986" y="0"/>
                </a:lnTo>
                <a:lnTo>
                  <a:pt x="16059986" y="7549764"/>
                </a:lnTo>
                <a:lnTo>
                  <a:pt x="0" y="7549764"/>
                </a:lnTo>
                <a:lnTo>
                  <a:pt x="0" y="0"/>
                </a:lnTo>
                <a:close/>
              </a:path>
            </a:pathLst>
          </a:custGeom>
          <a:blipFill>
            <a:blip r:embed="rId2"/>
            <a:stretch>
              <a:fillRect t="-427" b="-427"/>
            </a:stretch>
          </a:blipFill>
        </p:spPr>
      </p:sp>
      <p:sp>
        <p:nvSpPr>
          <p:cNvPr id="6" name="TextBox 6"/>
          <p:cNvSpPr txBox="1"/>
          <p:nvPr/>
        </p:nvSpPr>
        <p:spPr>
          <a:xfrm>
            <a:off x="7270386" y="509342"/>
            <a:ext cx="3699867" cy="714375"/>
          </a:xfrm>
          <a:prstGeom prst="rect">
            <a:avLst/>
          </a:prstGeom>
        </p:spPr>
        <p:txBody>
          <a:bodyPr lIns="0" tIns="0" rIns="0" bIns="0" rtlCol="0" anchor="t">
            <a:spAutoFit/>
          </a:bodyPr>
          <a:lstStyle/>
          <a:p>
            <a:pPr algn="ctr">
              <a:lnSpc>
                <a:spcPts val="5400"/>
              </a:lnSpc>
              <a:spcBef>
                <a:spcPct val="0"/>
              </a:spcBef>
            </a:pPr>
            <a:r>
              <a:rPr lang="en-US" sz="5000" b="1">
                <a:solidFill>
                  <a:srgbClr val="000000"/>
                </a:solidFill>
                <a:latin typeface="Aptos Bold"/>
                <a:ea typeface="Aptos Bold"/>
                <a:cs typeface="Aptos Bold"/>
                <a:sym typeface="Aptos Bold"/>
              </a:rPr>
              <a:t>Sign Up Page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03D06">
                <a:alpha val="13725"/>
              </a:srgbClr>
            </a:solidFill>
          </p:spPr>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sp>
        <p:nvSpPr>
          <p:cNvPr id="5" name="Freeform 5"/>
          <p:cNvSpPr/>
          <p:nvPr/>
        </p:nvSpPr>
        <p:spPr>
          <a:xfrm>
            <a:off x="601886" y="1464719"/>
            <a:ext cx="17084227" cy="7793581"/>
          </a:xfrm>
          <a:custGeom>
            <a:avLst/>
            <a:gdLst/>
            <a:ahLst/>
            <a:cxnLst/>
            <a:rect l="l" t="t" r="r" b="b"/>
            <a:pathLst>
              <a:path w="17084227" h="7793581">
                <a:moveTo>
                  <a:pt x="0" y="0"/>
                </a:moveTo>
                <a:lnTo>
                  <a:pt x="17084228" y="0"/>
                </a:lnTo>
                <a:lnTo>
                  <a:pt x="17084228" y="7793581"/>
                </a:lnTo>
                <a:lnTo>
                  <a:pt x="0" y="7793581"/>
                </a:lnTo>
                <a:lnTo>
                  <a:pt x="0" y="0"/>
                </a:lnTo>
                <a:close/>
              </a:path>
            </a:pathLst>
          </a:custGeom>
          <a:blipFill>
            <a:blip r:embed="rId2"/>
            <a:stretch>
              <a:fillRect t="-1352" b="-1352"/>
            </a:stretch>
          </a:blipFill>
        </p:spPr>
      </p:sp>
      <p:sp>
        <p:nvSpPr>
          <p:cNvPr id="6" name="TextBox 6"/>
          <p:cNvSpPr txBox="1"/>
          <p:nvPr/>
        </p:nvSpPr>
        <p:spPr>
          <a:xfrm>
            <a:off x="6809303" y="314325"/>
            <a:ext cx="4669393" cy="714375"/>
          </a:xfrm>
          <a:prstGeom prst="rect">
            <a:avLst/>
          </a:prstGeom>
        </p:spPr>
        <p:txBody>
          <a:bodyPr lIns="0" tIns="0" rIns="0" bIns="0" rtlCol="0" anchor="t">
            <a:spAutoFit/>
          </a:bodyPr>
          <a:lstStyle/>
          <a:p>
            <a:pPr algn="ctr">
              <a:lnSpc>
                <a:spcPts val="5400"/>
              </a:lnSpc>
              <a:spcBef>
                <a:spcPct val="0"/>
              </a:spcBef>
            </a:pPr>
            <a:r>
              <a:rPr lang="en-US" sz="5000" b="1">
                <a:solidFill>
                  <a:srgbClr val="000000"/>
                </a:solidFill>
                <a:latin typeface="Aptos Bold"/>
                <a:ea typeface="Aptos Bold"/>
                <a:cs typeface="Aptos Bold"/>
                <a:sym typeface="Aptos Bold"/>
              </a:rPr>
              <a:t>Contact us Page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03D06">
                <a:alpha val="13725"/>
              </a:srgbClr>
            </a:solidFill>
          </p:spPr>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sp>
        <p:nvSpPr>
          <p:cNvPr id="5" name="Freeform 5"/>
          <p:cNvSpPr/>
          <p:nvPr/>
        </p:nvSpPr>
        <p:spPr>
          <a:xfrm>
            <a:off x="1028700" y="1815900"/>
            <a:ext cx="16230600" cy="7442400"/>
          </a:xfrm>
          <a:custGeom>
            <a:avLst/>
            <a:gdLst/>
            <a:ahLst/>
            <a:cxnLst/>
            <a:rect l="l" t="t" r="r" b="b"/>
            <a:pathLst>
              <a:path w="16230600" h="7442400">
                <a:moveTo>
                  <a:pt x="0" y="0"/>
                </a:moveTo>
                <a:lnTo>
                  <a:pt x="16230600" y="0"/>
                </a:lnTo>
                <a:lnTo>
                  <a:pt x="16230600" y="7442400"/>
                </a:lnTo>
                <a:lnTo>
                  <a:pt x="0" y="7442400"/>
                </a:lnTo>
                <a:lnTo>
                  <a:pt x="0" y="0"/>
                </a:lnTo>
                <a:close/>
              </a:path>
            </a:pathLst>
          </a:custGeom>
          <a:blipFill>
            <a:blip r:embed="rId2"/>
            <a:stretch>
              <a:fillRect t="-1088" b="-1088"/>
            </a:stretch>
          </a:blipFill>
        </p:spPr>
      </p:sp>
      <p:sp>
        <p:nvSpPr>
          <p:cNvPr id="6" name="TextBox 6"/>
          <p:cNvSpPr txBox="1"/>
          <p:nvPr/>
        </p:nvSpPr>
        <p:spPr>
          <a:xfrm>
            <a:off x="4685764" y="544513"/>
            <a:ext cx="8916471" cy="863600"/>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Open Sauce Bold"/>
                <a:ea typeface="Open Sauce Bold"/>
                <a:cs typeface="Open Sauce Bold"/>
                <a:sym typeface="Open Sauce Bold"/>
              </a:rPr>
              <a:t>User Footprint History Page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E6417">
                <a:alpha val="13725"/>
              </a:srgbClr>
            </a:solidFill>
          </p:spPr>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sp>
        <p:nvSpPr>
          <p:cNvPr id="5" name="Freeform 5"/>
          <p:cNvSpPr/>
          <p:nvPr/>
        </p:nvSpPr>
        <p:spPr>
          <a:xfrm>
            <a:off x="2039576" y="1304789"/>
            <a:ext cx="14208848" cy="8982211"/>
          </a:xfrm>
          <a:custGeom>
            <a:avLst/>
            <a:gdLst/>
            <a:ahLst/>
            <a:cxnLst/>
            <a:rect l="l" t="t" r="r" b="b"/>
            <a:pathLst>
              <a:path w="14208848" h="8982211">
                <a:moveTo>
                  <a:pt x="0" y="0"/>
                </a:moveTo>
                <a:lnTo>
                  <a:pt x="14208848" y="0"/>
                </a:lnTo>
                <a:lnTo>
                  <a:pt x="14208848" y="8982211"/>
                </a:lnTo>
                <a:lnTo>
                  <a:pt x="0" y="8982211"/>
                </a:lnTo>
                <a:lnTo>
                  <a:pt x="0" y="0"/>
                </a:lnTo>
                <a:close/>
              </a:path>
            </a:pathLst>
          </a:custGeom>
          <a:blipFill>
            <a:blip r:embed="rId2"/>
            <a:stretch>
              <a:fillRect l="-831" r="-831" b="-289"/>
            </a:stretch>
          </a:blipFill>
        </p:spPr>
      </p:sp>
      <p:sp>
        <p:nvSpPr>
          <p:cNvPr id="6" name="TextBox 6"/>
          <p:cNvSpPr txBox="1"/>
          <p:nvPr/>
        </p:nvSpPr>
        <p:spPr>
          <a:xfrm>
            <a:off x="6939975" y="98323"/>
            <a:ext cx="4408051" cy="814775"/>
          </a:xfrm>
          <a:prstGeom prst="rect">
            <a:avLst/>
          </a:prstGeom>
        </p:spPr>
        <p:txBody>
          <a:bodyPr lIns="0" tIns="0" rIns="0" bIns="0" rtlCol="0" anchor="t">
            <a:spAutoFit/>
          </a:bodyPr>
          <a:lstStyle/>
          <a:p>
            <a:pPr algn="ctr">
              <a:lnSpc>
                <a:spcPts val="7000"/>
              </a:lnSpc>
              <a:spcBef>
                <a:spcPct val="0"/>
              </a:spcBef>
            </a:pPr>
            <a:r>
              <a:rPr lang="en-US" sz="4800" b="1" dirty="0">
                <a:solidFill>
                  <a:srgbClr val="000000"/>
                </a:solidFill>
                <a:latin typeface="Open Sauce Bold"/>
                <a:ea typeface="Open Sauce Bold"/>
                <a:cs typeface="Open Sauce Bold"/>
                <a:sym typeface="Open Sauce Bold"/>
              </a:rPr>
              <a:t>Solution </a:t>
            </a:r>
            <a:r>
              <a:rPr lang="en-US" sz="4800" b="1" dirty="0" smtClean="0">
                <a:solidFill>
                  <a:srgbClr val="000000"/>
                </a:solidFill>
                <a:latin typeface="Open Sauce Bold"/>
                <a:ea typeface="Open Sauce Bold"/>
                <a:cs typeface="Open Sauce Bold"/>
                <a:sym typeface="Open Sauce Bold"/>
              </a:rPr>
              <a:t>Page</a:t>
            </a:r>
            <a:endParaRPr lang="en-US" sz="4800" b="1" dirty="0">
              <a:solidFill>
                <a:srgbClr val="000000"/>
              </a:solidFill>
              <a:latin typeface="Open Sauce Bold"/>
              <a:ea typeface="Open Sauce Bold"/>
              <a:cs typeface="Open Sauce Bold"/>
              <a:sym typeface="Open Sauce Bold"/>
            </a:endParaRPr>
          </a:p>
        </p:txBody>
      </p:sp>
      <p:sp>
        <p:nvSpPr>
          <p:cNvPr id="7" name="TextBox 7"/>
          <p:cNvSpPr txBox="1"/>
          <p:nvPr/>
        </p:nvSpPr>
        <p:spPr>
          <a:xfrm>
            <a:off x="2039576" y="914298"/>
            <a:ext cx="14208848" cy="422275"/>
          </a:xfrm>
          <a:prstGeom prst="rect">
            <a:avLst/>
          </a:prstGeom>
        </p:spPr>
        <p:txBody>
          <a:bodyPr lIns="0" tIns="0" rIns="0" bIns="0" rtlCol="0" anchor="t">
            <a:spAutoFit/>
          </a:bodyPr>
          <a:lstStyle/>
          <a:p>
            <a:pPr algn="ctr">
              <a:lnSpc>
                <a:spcPts val="3499"/>
              </a:lnSpc>
              <a:spcBef>
                <a:spcPct val="0"/>
              </a:spcBef>
            </a:pPr>
            <a:r>
              <a:rPr lang="en-US" sz="2499" b="1">
                <a:solidFill>
                  <a:srgbClr val="000000"/>
                </a:solidFill>
                <a:latin typeface="Open Sauce Bold"/>
                <a:ea typeface="Open Sauce Bold"/>
                <a:cs typeface="Open Sauce Bold"/>
                <a:sym typeface="Open Sauce Bold"/>
              </a:rPr>
              <a:t>(Gives user some suggestion to reduce carbon Emmission)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E5725">
                <a:alpha val="13725"/>
              </a:srgbClr>
            </a:solidFill>
          </p:spPr>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sp>
        <p:nvSpPr>
          <p:cNvPr id="5" name="Freeform 5"/>
          <p:cNvSpPr/>
          <p:nvPr/>
        </p:nvSpPr>
        <p:spPr>
          <a:xfrm>
            <a:off x="602451" y="1270474"/>
            <a:ext cx="17083098" cy="7987826"/>
          </a:xfrm>
          <a:custGeom>
            <a:avLst/>
            <a:gdLst/>
            <a:ahLst/>
            <a:cxnLst/>
            <a:rect l="l" t="t" r="r" b="b"/>
            <a:pathLst>
              <a:path w="17083098" h="7987826">
                <a:moveTo>
                  <a:pt x="0" y="0"/>
                </a:moveTo>
                <a:lnTo>
                  <a:pt x="17083098" y="0"/>
                </a:lnTo>
                <a:lnTo>
                  <a:pt x="17083098" y="7987826"/>
                </a:lnTo>
                <a:lnTo>
                  <a:pt x="0" y="7987826"/>
                </a:lnTo>
                <a:lnTo>
                  <a:pt x="0" y="0"/>
                </a:lnTo>
                <a:close/>
              </a:path>
            </a:pathLst>
          </a:custGeom>
          <a:blipFill>
            <a:blip r:embed="rId2"/>
            <a:stretch>
              <a:fillRect l="-376" r="-54"/>
            </a:stretch>
          </a:blipFill>
        </p:spPr>
      </p:sp>
      <p:sp>
        <p:nvSpPr>
          <p:cNvPr id="6" name="TextBox 6"/>
          <p:cNvSpPr txBox="1"/>
          <p:nvPr/>
        </p:nvSpPr>
        <p:spPr>
          <a:xfrm>
            <a:off x="602451" y="165100"/>
            <a:ext cx="17083098" cy="863600"/>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Open Sauce Bold"/>
                <a:ea typeface="Open Sauce Bold"/>
                <a:cs typeface="Open Sauce Bold"/>
                <a:sym typeface="Open Sauce Bold"/>
              </a:rPr>
              <a:t>Carbon Emission Calculator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sp>
        <p:nvSpPr>
          <p:cNvPr id="5" name="Freeform 5"/>
          <p:cNvSpPr/>
          <p:nvPr/>
        </p:nvSpPr>
        <p:spPr>
          <a:xfrm>
            <a:off x="911247" y="1345602"/>
            <a:ext cx="16465506" cy="8571539"/>
          </a:xfrm>
          <a:custGeom>
            <a:avLst/>
            <a:gdLst/>
            <a:ahLst/>
            <a:cxnLst/>
            <a:rect l="l" t="t" r="r" b="b"/>
            <a:pathLst>
              <a:path w="16465506" h="8571539">
                <a:moveTo>
                  <a:pt x="0" y="0"/>
                </a:moveTo>
                <a:lnTo>
                  <a:pt x="16465506" y="0"/>
                </a:lnTo>
                <a:lnTo>
                  <a:pt x="16465506" y="8571539"/>
                </a:lnTo>
                <a:lnTo>
                  <a:pt x="0" y="8571539"/>
                </a:lnTo>
                <a:lnTo>
                  <a:pt x="0" y="0"/>
                </a:lnTo>
                <a:close/>
              </a:path>
            </a:pathLst>
          </a:custGeom>
          <a:blipFill>
            <a:blip r:embed="rId2"/>
            <a:stretch>
              <a:fillRect l="-13915" r="-6448"/>
            </a:stretch>
          </a:blipFill>
        </p:spPr>
      </p:sp>
      <p:sp>
        <p:nvSpPr>
          <p:cNvPr id="6" name="TextBox 6"/>
          <p:cNvSpPr txBox="1"/>
          <p:nvPr/>
        </p:nvSpPr>
        <p:spPr>
          <a:xfrm>
            <a:off x="1343144" y="349250"/>
            <a:ext cx="15601712" cy="679450"/>
          </a:xfrm>
          <a:prstGeom prst="rect">
            <a:avLst/>
          </a:prstGeom>
        </p:spPr>
        <p:txBody>
          <a:bodyPr lIns="0" tIns="0" rIns="0" bIns="0" rtlCol="0" anchor="t">
            <a:spAutoFit/>
          </a:bodyPr>
          <a:lstStyle/>
          <a:p>
            <a:pPr algn="ctr">
              <a:lnSpc>
                <a:spcPts val="5599"/>
              </a:lnSpc>
              <a:spcBef>
                <a:spcPct val="0"/>
              </a:spcBef>
            </a:pPr>
            <a:r>
              <a:rPr lang="en-US" sz="3999" b="1">
                <a:solidFill>
                  <a:srgbClr val="000000"/>
                </a:solidFill>
                <a:latin typeface="Open Sauce Bold"/>
                <a:ea typeface="Open Sauce Bold"/>
                <a:cs typeface="Open Sauce Bold"/>
                <a:sym typeface="Open Sauce Bold"/>
              </a:rPr>
              <a:t>Graph to make user under stand there Carbon Emission Easily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222" b="-1222"/>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sp>
        <p:nvSpPr>
          <p:cNvPr id="6" name="Freeform 6"/>
          <p:cNvSpPr/>
          <p:nvPr/>
        </p:nvSpPr>
        <p:spPr>
          <a:xfrm>
            <a:off x="4198977" y="246541"/>
            <a:ext cx="8753382" cy="8680935"/>
          </a:xfrm>
          <a:custGeom>
            <a:avLst/>
            <a:gdLst/>
            <a:ahLst/>
            <a:cxnLst/>
            <a:rect l="l" t="t" r="r" b="b"/>
            <a:pathLst>
              <a:path w="8753382" h="8680935">
                <a:moveTo>
                  <a:pt x="0" y="0"/>
                </a:moveTo>
                <a:lnTo>
                  <a:pt x="8753382" y="0"/>
                </a:lnTo>
                <a:lnTo>
                  <a:pt x="8753382" y="8680935"/>
                </a:lnTo>
                <a:lnTo>
                  <a:pt x="0" y="8680935"/>
                </a:lnTo>
                <a:lnTo>
                  <a:pt x="0" y="0"/>
                </a:lnTo>
                <a:close/>
              </a:path>
            </a:pathLst>
          </a:custGeom>
          <a:blipFill>
            <a:blip r:embed="rId3"/>
            <a:stretch>
              <a:fillRect l="-2246" t="-5365" r="-2246"/>
            </a:stretch>
          </a:blipFill>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7777" b="-7777"/>
            </a:stretch>
          </a:blipFill>
        </p:spPr>
      </p:sp>
      <p:grpSp>
        <p:nvGrpSpPr>
          <p:cNvPr id="3" name="Group 3"/>
          <p:cNvGrpSpPr/>
          <p:nvPr/>
        </p:nvGrpSpPr>
        <p:grpSpPr>
          <a:xfrm>
            <a:off x="389117" y="444267"/>
            <a:ext cx="17509766" cy="9392273"/>
            <a:chOff x="0" y="0"/>
            <a:chExt cx="23346354" cy="12523031"/>
          </a:xfrm>
        </p:grpSpPr>
        <p:grpSp>
          <p:nvGrpSpPr>
            <p:cNvPr id="4" name="Group 4"/>
            <p:cNvGrpSpPr/>
            <p:nvPr/>
          </p:nvGrpSpPr>
          <p:grpSpPr>
            <a:xfrm>
              <a:off x="0" y="0"/>
              <a:ext cx="23346354" cy="12523031"/>
              <a:chOff x="0" y="0"/>
              <a:chExt cx="4611625" cy="2473685"/>
            </a:xfrm>
          </p:grpSpPr>
          <p:sp>
            <p:nvSpPr>
              <p:cNvPr id="5" name="Freeform 5"/>
              <p:cNvSpPr/>
              <p:nvPr/>
            </p:nvSpPr>
            <p:spPr>
              <a:xfrm>
                <a:off x="0" y="0"/>
                <a:ext cx="4611625" cy="2473685"/>
              </a:xfrm>
              <a:custGeom>
                <a:avLst/>
                <a:gdLst/>
                <a:ahLst/>
                <a:cxnLst/>
                <a:rect l="l" t="t" r="r" b="b"/>
                <a:pathLst>
                  <a:path w="4611625" h="2473685">
                    <a:moveTo>
                      <a:pt x="44215" y="0"/>
                    </a:moveTo>
                    <a:lnTo>
                      <a:pt x="4567411" y="0"/>
                    </a:lnTo>
                    <a:cubicBezTo>
                      <a:pt x="4579137" y="0"/>
                      <a:pt x="4590383" y="4658"/>
                      <a:pt x="4598675" y="12950"/>
                    </a:cubicBezTo>
                    <a:cubicBezTo>
                      <a:pt x="4606967" y="21242"/>
                      <a:pt x="4611625" y="32488"/>
                      <a:pt x="4611625" y="44215"/>
                    </a:cubicBezTo>
                    <a:lnTo>
                      <a:pt x="4611625" y="2429470"/>
                    </a:lnTo>
                    <a:cubicBezTo>
                      <a:pt x="4611625" y="2453889"/>
                      <a:pt x="4591830" y="2473685"/>
                      <a:pt x="4567411" y="2473685"/>
                    </a:cubicBezTo>
                    <a:lnTo>
                      <a:pt x="44215" y="2473685"/>
                    </a:lnTo>
                    <a:cubicBezTo>
                      <a:pt x="32488" y="2473685"/>
                      <a:pt x="21242" y="2469027"/>
                      <a:pt x="12950" y="2460735"/>
                    </a:cubicBezTo>
                    <a:cubicBezTo>
                      <a:pt x="4658" y="2452443"/>
                      <a:pt x="0" y="2441197"/>
                      <a:pt x="0" y="2429470"/>
                    </a:cubicBezTo>
                    <a:lnTo>
                      <a:pt x="0" y="44215"/>
                    </a:lnTo>
                    <a:cubicBezTo>
                      <a:pt x="0" y="32488"/>
                      <a:pt x="4658" y="21242"/>
                      <a:pt x="12950" y="12950"/>
                    </a:cubicBezTo>
                    <a:cubicBezTo>
                      <a:pt x="21242" y="4658"/>
                      <a:pt x="32488" y="0"/>
                      <a:pt x="44215" y="0"/>
                    </a:cubicBezTo>
                    <a:close/>
                  </a:path>
                </a:pathLst>
              </a:custGeom>
              <a:solidFill>
                <a:srgbClr val="FFFFFF"/>
              </a:solidFill>
            </p:spPr>
          </p:sp>
          <p:sp>
            <p:nvSpPr>
              <p:cNvPr id="6" name="TextBox 6"/>
              <p:cNvSpPr txBox="1"/>
              <p:nvPr/>
            </p:nvSpPr>
            <p:spPr>
              <a:xfrm>
                <a:off x="0" y="-38100"/>
                <a:ext cx="4611625" cy="2511785"/>
              </a:xfrm>
              <a:prstGeom prst="rect">
                <a:avLst/>
              </a:prstGeom>
            </p:spPr>
            <p:txBody>
              <a:bodyPr lIns="50800" tIns="50800" rIns="50800" bIns="50800" rtlCol="0" anchor="ctr"/>
              <a:lstStyle/>
              <a:p>
                <a:pPr algn="ctr">
                  <a:lnSpc>
                    <a:spcPts val="3011"/>
                  </a:lnSpc>
                </a:pPr>
                <a:endParaRPr/>
              </a:p>
            </p:txBody>
          </p:sp>
        </p:grpSp>
        <p:sp>
          <p:nvSpPr>
            <p:cNvPr id="7" name="TextBox 7"/>
            <p:cNvSpPr txBox="1"/>
            <p:nvPr/>
          </p:nvSpPr>
          <p:spPr>
            <a:xfrm>
              <a:off x="8093173" y="269791"/>
              <a:ext cx="6884508" cy="1494262"/>
            </a:xfrm>
            <a:prstGeom prst="rect">
              <a:avLst/>
            </a:prstGeom>
          </p:spPr>
          <p:txBody>
            <a:bodyPr lIns="0" tIns="0" rIns="0" bIns="0" rtlCol="0" anchor="t">
              <a:spAutoFit/>
            </a:bodyPr>
            <a:lstStyle/>
            <a:p>
              <a:pPr algn="ctr">
                <a:lnSpc>
                  <a:spcPts val="9419"/>
                </a:lnSpc>
                <a:spcBef>
                  <a:spcPct val="0"/>
                </a:spcBef>
              </a:pPr>
              <a:r>
                <a:rPr lang="en-US" sz="6600" b="1" dirty="0">
                  <a:solidFill>
                    <a:srgbClr val="003D06"/>
                  </a:solidFill>
                  <a:latin typeface="Open Sauce Bold"/>
                  <a:ea typeface="Open Sauce Bold"/>
                  <a:cs typeface="Open Sauce Bold"/>
                  <a:sym typeface="Open Sauce Bold"/>
                </a:rPr>
                <a:t>FEASIBILITY</a:t>
              </a:r>
            </a:p>
          </p:txBody>
        </p:sp>
        <p:sp>
          <p:nvSpPr>
            <p:cNvPr id="8" name="TextBox 8"/>
            <p:cNvSpPr txBox="1"/>
            <p:nvPr/>
          </p:nvSpPr>
          <p:spPr>
            <a:xfrm>
              <a:off x="715027" y="2898274"/>
              <a:ext cx="21931030" cy="9031208"/>
            </a:xfrm>
            <a:prstGeom prst="rect">
              <a:avLst/>
            </a:prstGeom>
          </p:spPr>
          <p:txBody>
            <a:bodyPr lIns="0" tIns="0" rIns="0" bIns="0" rtlCol="0" anchor="t">
              <a:spAutoFit/>
            </a:bodyPr>
            <a:lstStyle/>
            <a:p>
              <a:pPr marL="641738" lvl="1" indent="-320869" algn="just">
                <a:lnSpc>
                  <a:spcPts val="4161"/>
                </a:lnSpc>
                <a:spcBef>
                  <a:spcPct val="0"/>
                </a:spcBef>
                <a:buFont typeface="Arial"/>
                <a:buChar char="•"/>
              </a:pPr>
              <a:r>
                <a:rPr lang="en-US" sz="2972" b="1">
                  <a:solidFill>
                    <a:srgbClr val="2E6417"/>
                  </a:solidFill>
                  <a:latin typeface="Open Sauce Bold"/>
                  <a:ea typeface="Open Sauce Bold"/>
                  <a:cs typeface="Open Sauce Bold"/>
                  <a:sym typeface="Open Sauce Bold"/>
                </a:rPr>
                <a:t>USER-FRIENDLY INTERFACE: </a:t>
              </a:r>
              <a:r>
                <a:rPr lang="en-US" sz="2972">
                  <a:solidFill>
                    <a:srgbClr val="2E6417"/>
                  </a:solidFill>
                  <a:latin typeface="Open Sauce"/>
                  <a:ea typeface="Open Sauce"/>
                  <a:cs typeface="Open Sauce"/>
                  <a:sym typeface="Open Sauce"/>
                </a:rPr>
                <a:t>THE WEBSITE IS DESIGNED WITH INTUITIVE NAVIGATION, MAKING IT ACCESSIBLE TO USERS OF ALL AGE GROUPS — INCLUDING SCHOOL STUDENTS, TEACHERS, AND THE GENERAL PUBLIC.</a:t>
              </a:r>
            </a:p>
            <a:p>
              <a:pPr algn="just">
                <a:lnSpc>
                  <a:spcPts val="4161"/>
                </a:lnSpc>
                <a:spcBef>
                  <a:spcPct val="0"/>
                </a:spcBef>
              </a:pPr>
              <a:endParaRPr lang="en-US" sz="2972">
                <a:solidFill>
                  <a:srgbClr val="2E6417"/>
                </a:solidFill>
                <a:latin typeface="Open Sauce"/>
                <a:ea typeface="Open Sauce"/>
                <a:cs typeface="Open Sauce"/>
                <a:sym typeface="Open Sauce"/>
              </a:endParaRPr>
            </a:p>
            <a:p>
              <a:pPr marL="641738" lvl="1" indent="-320869" algn="just">
                <a:lnSpc>
                  <a:spcPts val="4161"/>
                </a:lnSpc>
                <a:spcBef>
                  <a:spcPct val="0"/>
                </a:spcBef>
                <a:buFont typeface="Arial"/>
                <a:buChar char="•"/>
              </a:pPr>
              <a:r>
                <a:rPr lang="en-US" sz="2972" b="1">
                  <a:solidFill>
                    <a:srgbClr val="2E6417"/>
                  </a:solidFill>
                  <a:latin typeface="Open Sauce Bold"/>
                  <a:ea typeface="Open Sauce Bold"/>
                  <a:cs typeface="Open Sauce Bold"/>
                  <a:sym typeface="Open Sauce Bold"/>
                </a:rPr>
                <a:t>MINIMAL TRAINING REQUIRED:</a:t>
              </a:r>
              <a:r>
                <a:rPr lang="en-US" sz="2972">
                  <a:solidFill>
                    <a:srgbClr val="2E6417"/>
                  </a:solidFill>
                  <a:latin typeface="Open Sauce"/>
                  <a:ea typeface="Open Sauce"/>
                  <a:cs typeface="Open Sauce"/>
                  <a:sym typeface="Open Sauce"/>
                </a:rPr>
                <a:t> USERS DON’T NEED PRIOR TECHNICAL KNOWLEDGE TO USE THE CARBON CALCULATOR OR UNDERSTAND THEIR FOOTPRINT HISTORY.</a:t>
              </a:r>
            </a:p>
            <a:p>
              <a:pPr algn="just">
                <a:lnSpc>
                  <a:spcPts val="4161"/>
                </a:lnSpc>
                <a:spcBef>
                  <a:spcPct val="0"/>
                </a:spcBef>
              </a:pPr>
              <a:endParaRPr lang="en-US" sz="2972">
                <a:solidFill>
                  <a:srgbClr val="2E6417"/>
                </a:solidFill>
                <a:latin typeface="Open Sauce"/>
                <a:ea typeface="Open Sauce"/>
                <a:cs typeface="Open Sauce"/>
                <a:sym typeface="Open Sauce"/>
              </a:endParaRPr>
            </a:p>
            <a:p>
              <a:pPr marL="641738" lvl="1" indent="-320869" algn="just">
                <a:lnSpc>
                  <a:spcPts val="4161"/>
                </a:lnSpc>
                <a:spcBef>
                  <a:spcPct val="0"/>
                </a:spcBef>
                <a:buFont typeface="Arial"/>
                <a:buChar char="•"/>
              </a:pPr>
              <a:r>
                <a:rPr lang="en-US" sz="2972" b="1">
                  <a:solidFill>
                    <a:srgbClr val="2E6417"/>
                  </a:solidFill>
                  <a:latin typeface="Open Sauce Bold"/>
                  <a:ea typeface="Open Sauce Bold"/>
                  <a:cs typeface="Open Sauce Bold"/>
                  <a:sym typeface="Open Sauce Bold"/>
                </a:rPr>
                <a:t>ONLINE ACCESS:</a:t>
              </a:r>
              <a:r>
                <a:rPr lang="en-US" sz="2972">
                  <a:solidFill>
                    <a:srgbClr val="2E6417"/>
                  </a:solidFill>
                  <a:latin typeface="Open Sauce"/>
                  <a:ea typeface="Open Sauce"/>
                  <a:cs typeface="Open Sauce"/>
                  <a:sym typeface="Open Sauce"/>
                </a:rPr>
                <a:t> AS A WEB-BASED TOOL, IT CAN BE ACCESSED ANYTIME AND ANYWHERE WITH AN INTERNET CONNECTION.</a:t>
              </a:r>
            </a:p>
            <a:p>
              <a:pPr algn="just">
                <a:lnSpc>
                  <a:spcPts val="4161"/>
                </a:lnSpc>
                <a:spcBef>
                  <a:spcPct val="0"/>
                </a:spcBef>
              </a:pPr>
              <a:endParaRPr lang="en-US" sz="2972">
                <a:solidFill>
                  <a:srgbClr val="2E6417"/>
                </a:solidFill>
                <a:latin typeface="Open Sauce"/>
                <a:ea typeface="Open Sauce"/>
                <a:cs typeface="Open Sauce"/>
                <a:sym typeface="Open Sauce"/>
              </a:endParaRPr>
            </a:p>
            <a:p>
              <a:pPr marL="641738" lvl="1" indent="-320869" algn="just">
                <a:lnSpc>
                  <a:spcPts val="4161"/>
                </a:lnSpc>
                <a:buFont typeface="Arial"/>
                <a:buChar char="•"/>
              </a:pPr>
              <a:r>
                <a:rPr lang="en-US" sz="2972" b="1">
                  <a:solidFill>
                    <a:srgbClr val="2E6417"/>
                  </a:solidFill>
                  <a:latin typeface="Open Sauce Bold"/>
                  <a:ea typeface="Open Sauce Bold"/>
                  <a:cs typeface="Open Sauce Bold"/>
                  <a:sym typeface="Open Sauce Bold"/>
                </a:rPr>
                <a:t>LANGUAGE CUSTOMIZATION: </a:t>
              </a:r>
              <a:r>
                <a:rPr lang="en-US" sz="2972">
                  <a:solidFill>
                    <a:srgbClr val="2E6417"/>
                  </a:solidFill>
                  <a:latin typeface="Open Sauce"/>
                  <a:ea typeface="Open Sauce"/>
                  <a:cs typeface="Open Sauce"/>
                  <a:sym typeface="Open Sauce"/>
                </a:rPr>
                <a:t>CAN BE ADAPTED TO LOCAL LANGUAGES TO INCREASE ACCESSIBILITY IN SCHOOLS AND REGIONAL NGOS.</a:t>
              </a:r>
            </a:p>
            <a:p>
              <a:pPr algn="just">
                <a:lnSpc>
                  <a:spcPts val="4161"/>
                </a:lnSpc>
                <a:spcBef>
                  <a:spcPct val="0"/>
                </a:spcBef>
              </a:pPr>
              <a:endParaRPr lang="en-US" sz="2972">
                <a:solidFill>
                  <a:srgbClr val="2E6417"/>
                </a:solidFill>
                <a:latin typeface="Open Sauce"/>
                <a:ea typeface="Open Sauce"/>
                <a:cs typeface="Open Sauce"/>
                <a:sym typeface="Open Sauce"/>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FFFFFF"/>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3011"/>
                </a:lnSpc>
              </a:pPr>
              <a:endParaRPr/>
            </a:p>
          </p:txBody>
        </p:sp>
      </p:grpSp>
      <p:grpSp>
        <p:nvGrpSpPr>
          <p:cNvPr id="9" name="Group 9"/>
          <p:cNvGrpSpPr/>
          <p:nvPr/>
        </p:nvGrpSpPr>
        <p:grpSpPr>
          <a:xfrm>
            <a:off x="1286905" y="1278958"/>
            <a:ext cx="6982351" cy="7729085"/>
            <a:chOff x="0" y="0"/>
            <a:chExt cx="1084018" cy="1199949"/>
          </a:xfrm>
        </p:grpSpPr>
        <p:sp>
          <p:nvSpPr>
            <p:cNvPr id="10" name="Freeform 10"/>
            <p:cNvSpPr/>
            <p:nvPr/>
          </p:nvSpPr>
          <p:spPr>
            <a:xfrm>
              <a:off x="0" y="0"/>
              <a:ext cx="1084018" cy="1199949"/>
            </a:xfrm>
            <a:custGeom>
              <a:avLst/>
              <a:gdLst/>
              <a:ahLst/>
              <a:cxnLst/>
              <a:rect l="l" t="t" r="r" b="b"/>
              <a:pathLst>
                <a:path w="1084018" h="1199949">
                  <a:moveTo>
                    <a:pt x="87594" y="0"/>
                  </a:moveTo>
                  <a:lnTo>
                    <a:pt x="996424" y="0"/>
                  </a:lnTo>
                  <a:cubicBezTo>
                    <a:pt x="1019656" y="0"/>
                    <a:pt x="1041936" y="9229"/>
                    <a:pt x="1058363" y="25656"/>
                  </a:cubicBezTo>
                  <a:cubicBezTo>
                    <a:pt x="1074790" y="42083"/>
                    <a:pt x="1084018" y="64363"/>
                    <a:pt x="1084018" y="87594"/>
                  </a:cubicBezTo>
                  <a:lnTo>
                    <a:pt x="1084018" y="1112355"/>
                  </a:lnTo>
                  <a:cubicBezTo>
                    <a:pt x="1084018" y="1160732"/>
                    <a:pt x="1044801" y="1199949"/>
                    <a:pt x="996424" y="1199949"/>
                  </a:cubicBezTo>
                  <a:lnTo>
                    <a:pt x="87594" y="1199949"/>
                  </a:lnTo>
                  <a:cubicBezTo>
                    <a:pt x="64363" y="1199949"/>
                    <a:pt x="42083" y="1190721"/>
                    <a:pt x="25656" y="1174294"/>
                  </a:cubicBezTo>
                  <a:cubicBezTo>
                    <a:pt x="9229" y="1157867"/>
                    <a:pt x="0" y="1135587"/>
                    <a:pt x="0" y="1112355"/>
                  </a:cubicBezTo>
                  <a:lnTo>
                    <a:pt x="0" y="87594"/>
                  </a:lnTo>
                  <a:cubicBezTo>
                    <a:pt x="0" y="64363"/>
                    <a:pt x="9229" y="42083"/>
                    <a:pt x="25656" y="25656"/>
                  </a:cubicBezTo>
                  <a:cubicBezTo>
                    <a:pt x="42083" y="9229"/>
                    <a:pt x="64363" y="0"/>
                    <a:pt x="87594" y="0"/>
                  </a:cubicBezTo>
                  <a:close/>
                </a:path>
              </a:pathLst>
            </a:custGeom>
            <a:blipFill>
              <a:blip r:embed="rId3"/>
              <a:stretch>
                <a:fillRect l="-38555" r="-38555"/>
              </a:stretch>
            </a:blipFill>
          </p:spPr>
        </p:sp>
      </p:grpSp>
      <p:sp>
        <p:nvSpPr>
          <p:cNvPr id="11" name="TextBox 11"/>
          <p:cNvSpPr txBox="1"/>
          <p:nvPr/>
        </p:nvSpPr>
        <p:spPr>
          <a:xfrm>
            <a:off x="8413968" y="1202758"/>
            <a:ext cx="8648765" cy="1384300"/>
          </a:xfrm>
          <a:prstGeom prst="rect">
            <a:avLst/>
          </a:prstGeom>
        </p:spPr>
        <p:txBody>
          <a:bodyPr lIns="0" tIns="0" rIns="0" bIns="0" rtlCol="0" anchor="t">
            <a:spAutoFit/>
          </a:bodyPr>
          <a:lstStyle/>
          <a:p>
            <a:pPr algn="l">
              <a:lnSpc>
                <a:spcPts val="5599"/>
              </a:lnSpc>
              <a:spcBef>
                <a:spcPct val="0"/>
              </a:spcBef>
            </a:pPr>
            <a:r>
              <a:rPr lang="en-US" sz="3999" b="1">
                <a:solidFill>
                  <a:srgbClr val="3E6419"/>
                </a:solidFill>
                <a:latin typeface="Open Sauce Bold"/>
                <a:ea typeface="Open Sauce Bold"/>
                <a:cs typeface="Open Sauce Bold"/>
                <a:sym typeface="Open Sauce Bold"/>
              </a:rPr>
              <a:t>Problem: Lack of Awareness About Personal Carbon Footprint</a:t>
            </a:r>
          </a:p>
        </p:txBody>
      </p:sp>
      <p:sp>
        <p:nvSpPr>
          <p:cNvPr id="12" name="TextBox 12"/>
          <p:cNvSpPr txBox="1"/>
          <p:nvPr/>
        </p:nvSpPr>
        <p:spPr>
          <a:xfrm>
            <a:off x="8413968" y="2714625"/>
            <a:ext cx="8648765" cy="4791075"/>
          </a:xfrm>
          <a:prstGeom prst="rect">
            <a:avLst/>
          </a:prstGeom>
        </p:spPr>
        <p:txBody>
          <a:bodyPr lIns="0" tIns="0" rIns="0" bIns="0" rtlCol="0" anchor="t">
            <a:spAutoFit/>
          </a:bodyPr>
          <a:lstStyle/>
          <a:p>
            <a:pPr algn="l">
              <a:lnSpc>
                <a:spcPts val="4200"/>
              </a:lnSpc>
              <a:spcBef>
                <a:spcPct val="0"/>
              </a:spcBef>
            </a:pPr>
            <a:r>
              <a:rPr lang="en-US" sz="3000" b="1">
                <a:solidFill>
                  <a:srgbClr val="2E6417"/>
                </a:solidFill>
                <a:latin typeface="Open Sauce Bold"/>
                <a:ea typeface="Open Sauce Bold"/>
                <a:cs typeface="Open Sauce Bold"/>
                <a:sym typeface="Open Sauce Bold"/>
              </a:rPr>
              <a:t>As the world faces rising pollution, climate change, and resource depletion, individuals still lack awareness of how their everyday actions like commuting, eating habits, shopping choices, or energy consumption  affect the environment. Without accessible tools or clear guidance, people struggle to measure and manage their carbon footprint, unintentionally contributing to the crisis.</a:t>
            </a:r>
          </a:p>
        </p:txBody>
      </p:sp>
      <p:sp>
        <p:nvSpPr>
          <p:cNvPr id="13" name="TextBox 13"/>
          <p:cNvSpPr txBox="1"/>
          <p:nvPr/>
        </p:nvSpPr>
        <p:spPr>
          <a:xfrm>
            <a:off x="8413968" y="7743825"/>
            <a:ext cx="8648765" cy="1099185"/>
          </a:xfrm>
          <a:prstGeom prst="rect">
            <a:avLst/>
          </a:prstGeom>
        </p:spPr>
        <p:txBody>
          <a:bodyPr lIns="0" tIns="0" rIns="0" bIns="0" rtlCol="0" anchor="t">
            <a:spAutoFit/>
          </a:bodyPr>
          <a:lstStyle/>
          <a:p>
            <a:pPr algn="l">
              <a:lnSpc>
                <a:spcPts val="4319"/>
              </a:lnSpc>
              <a:spcBef>
                <a:spcPct val="0"/>
              </a:spcBef>
            </a:pPr>
            <a:r>
              <a:rPr lang="en-US" sz="3999" b="1">
                <a:solidFill>
                  <a:srgbClr val="2E6417"/>
                </a:solidFill>
                <a:latin typeface="Aptos Bold"/>
                <a:ea typeface="Aptos Bold"/>
                <a:cs typeface="Aptos Bold"/>
                <a:sym typeface="Aptos Bold"/>
              </a:rPr>
              <a:t>For that reason we are introducing </a:t>
            </a:r>
            <a:r>
              <a:rPr lang="en-US" sz="3999" b="1">
                <a:solidFill>
                  <a:srgbClr val="6B7D1A"/>
                </a:solidFill>
                <a:latin typeface="Aptos Bold"/>
                <a:ea typeface="Aptos Bold"/>
                <a:cs typeface="Aptos Bold"/>
                <a:sym typeface="Aptos Bold"/>
              </a:rPr>
              <a:t>“Green Run”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7777" b="-7777"/>
            </a:stretch>
          </a:blipFill>
        </p:spPr>
      </p:sp>
      <p:grpSp>
        <p:nvGrpSpPr>
          <p:cNvPr id="3" name="Group 3"/>
          <p:cNvGrpSpPr/>
          <p:nvPr/>
        </p:nvGrpSpPr>
        <p:grpSpPr>
          <a:xfrm>
            <a:off x="896517" y="938619"/>
            <a:ext cx="16680970" cy="8319681"/>
            <a:chOff x="0" y="0"/>
            <a:chExt cx="4393342" cy="2191192"/>
          </a:xfrm>
        </p:grpSpPr>
        <p:sp>
          <p:nvSpPr>
            <p:cNvPr id="4" name="Freeform 4"/>
            <p:cNvSpPr/>
            <p:nvPr/>
          </p:nvSpPr>
          <p:spPr>
            <a:xfrm>
              <a:off x="0" y="0"/>
              <a:ext cx="4393342" cy="2191192"/>
            </a:xfrm>
            <a:custGeom>
              <a:avLst/>
              <a:gdLst/>
              <a:ahLst/>
              <a:cxnLst/>
              <a:rect l="l" t="t" r="r" b="b"/>
              <a:pathLst>
                <a:path w="4393342" h="2191192">
                  <a:moveTo>
                    <a:pt x="46412" y="0"/>
                  </a:moveTo>
                  <a:lnTo>
                    <a:pt x="4346930" y="0"/>
                  </a:lnTo>
                  <a:cubicBezTo>
                    <a:pt x="4372563" y="0"/>
                    <a:pt x="4393342" y="20779"/>
                    <a:pt x="4393342" y="46412"/>
                  </a:cubicBezTo>
                  <a:lnTo>
                    <a:pt x="4393342" y="2144780"/>
                  </a:lnTo>
                  <a:cubicBezTo>
                    <a:pt x="4393342" y="2157089"/>
                    <a:pt x="4388452" y="2168894"/>
                    <a:pt x="4379748" y="2177598"/>
                  </a:cubicBezTo>
                  <a:cubicBezTo>
                    <a:pt x="4371044" y="2186302"/>
                    <a:pt x="4359239" y="2191192"/>
                    <a:pt x="4346930" y="2191192"/>
                  </a:cubicBezTo>
                  <a:lnTo>
                    <a:pt x="46412" y="2191192"/>
                  </a:lnTo>
                  <a:cubicBezTo>
                    <a:pt x="20779" y="2191192"/>
                    <a:pt x="0" y="2170413"/>
                    <a:pt x="0" y="2144780"/>
                  </a:cubicBezTo>
                  <a:lnTo>
                    <a:pt x="0" y="46412"/>
                  </a:lnTo>
                  <a:cubicBezTo>
                    <a:pt x="0" y="20779"/>
                    <a:pt x="20779" y="0"/>
                    <a:pt x="46412" y="0"/>
                  </a:cubicBezTo>
                  <a:close/>
                </a:path>
              </a:pathLst>
            </a:custGeom>
            <a:solidFill>
              <a:srgbClr val="FFFFFF"/>
            </a:solidFill>
          </p:spPr>
        </p:sp>
        <p:sp>
          <p:nvSpPr>
            <p:cNvPr id="5" name="TextBox 5"/>
            <p:cNvSpPr txBox="1"/>
            <p:nvPr/>
          </p:nvSpPr>
          <p:spPr>
            <a:xfrm>
              <a:off x="0" y="-38100"/>
              <a:ext cx="4393342" cy="2229292"/>
            </a:xfrm>
            <a:prstGeom prst="rect">
              <a:avLst/>
            </a:prstGeom>
          </p:spPr>
          <p:txBody>
            <a:bodyPr lIns="50800" tIns="50800" rIns="50800" bIns="50800" rtlCol="0" anchor="ctr"/>
            <a:lstStyle/>
            <a:p>
              <a:pPr algn="ctr">
                <a:lnSpc>
                  <a:spcPts val="3011"/>
                </a:lnSpc>
              </a:pPr>
              <a:endParaRPr/>
            </a:p>
          </p:txBody>
        </p:sp>
      </p:grpSp>
      <p:sp>
        <p:nvSpPr>
          <p:cNvPr id="6" name="TextBox 6"/>
          <p:cNvSpPr txBox="1"/>
          <p:nvPr/>
        </p:nvSpPr>
        <p:spPr>
          <a:xfrm>
            <a:off x="6562310" y="1181774"/>
            <a:ext cx="5163381" cy="1098699"/>
          </a:xfrm>
          <a:prstGeom prst="rect">
            <a:avLst/>
          </a:prstGeom>
        </p:spPr>
        <p:txBody>
          <a:bodyPr lIns="0" tIns="0" rIns="0" bIns="0" rtlCol="0" anchor="t">
            <a:spAutoFit/>
          </a:bodyPr>
          <a:lstStyle/>
          <a:p>
            <a:pPr algn="ctr">
              <a:lnSpc>
                <a:spcPts val="9419"/>
              </a:lnSpc>
              <a:spcBef>
                <a:spcPct val="0"/>
              </a:spcBef>
            </a:pPr>
            <a:r>
              <a:rPr lang="en-US" sz="6600" b="1" dirty="0">
                <a:solidFill>
                  <a:srgbClr val="003D06"/>
                </a:solidFill>
                <a:latin typeface="Open Sauce Bold"/>
                <a:ea typeface="Open Sauce Bold"/>
                <a:cs typeface="Open Sauce Bold"/>
                <a:sym typeface="Open Sauce Bold"/>
              </a:rPr>
              <a:t>FEASIBILITY</a:t>
            </a:r>
          </a:p>
        </p:txBody>
      </p:sp>
      <p:sp>
        <p:nvSpPr>
          <p:cNvPr id="7" name="TextBox 7"/>
          <p:cNvSpPr txBox="1"/>
          <p:nvPr/>
        </p:nvSpPr>
        <p:spPr>
          <a:xfrm>
            <a:off x="1028700" y="3152128"/>
            <a:ext cx="16416603" cy="5729667"/>
          </a:xfrm>
          <a:prstGeom prst="rect">
            <a:avLst/>
          </a:prstGeom>
        </p:spPr>
        <p:txBody>
          <a:bodyPr lIns="0" tIns="0" rIns="0" bIns="0" rtlCol="0" anchor="t">
            <a:spAutoFit/>
          </a:bodyPr>
          <a:lstStyle/>
          <a:p>
            <a:pPr marL="640502" lvl="1" indent="-320251" algn="just">
              <a:lnSpc>
                <a:spcPts val="4153"/>
              </a:lnSpc>
              <a:spcBef>
                <a:spcPct val="0"/>
              </a:spcBef>
              <a:buFont typeface="Arial"/>
              <a:buChar char="•"/>
            </a:pPr>
            <a:r>
              <a:rPr lang="en-US" sz="2966" b="1">
                <a:solidFill>
                  <a:srgbClr val="3E6419"/>
                </a:solidFill>
                <a:latin typeface="Open Sauce Bold"/>
                <a:ea typeface="Open Sauce Bold"/>
                <a:cs typeface="Open Sauce Bold"/>
                <a:sym typeface="Open Sauce Bold"/>
              </a:rPr>
              <a:t>EASY UPDATES:</a:t>
            </a:r>
            <a:r>
              <a:rPr lang="en-US" sz="2966">
                <a:solidFill>
                  <a:srgbClr val="3E6419"/>
                </a:solidFill>
                <a:latin typeface="Open Sauce"/>
                <a:ea typeface="Open Sauce"/>
                <a:cs typeface="Open Sauce"/>
                <a:sym typeface="Open Sauce"/>
              </a:rPr>
              <a:t> NEW FEATURES, BUG FIXES, OR UPDATES CAN BE PUSHED TO THE LIVE WEBSITE WITHOUT DISRUPTING USER EXPERIENCE.</a:t>
            </a:r>
          </a:p>
          <a:p>
            <a:pPr algn="just">
              <a:lnSpc>
                <a:spcPts val="4153"/>
              </a:lnSpc>
              <a:spcBef>
                <a:spcPct val="0"/>
              </a:spcBef>
            </a:pPr>
            <a:endParaRPr lang="en-US" sz="2966">
              <a:solidFill>
                <a:srgbClr val="3E6419"/>
              </a:solidFill>
              <a:latin typeface="Open Sauce"/>
              <a:ea typeface="Open Sauce"/>
              <a:cs typeface="Open Sauce"/>
              <a:sym typeface="Open Sauce"/>
            </a:endParaRPr>
          </a:p>
          <a:p>
            <a:pPr marL="640502" lvl="1" indent="-320251" algn="just">
              <a:lnSpc>
                <a:spcPts val="4153"/>
              </a:lnSpc>
              <a:spcBef>
                <a:spcPct val="0"/>
              </a:spcBef>
              <a:buFont typeface="Arial"/>
              <a:buChar char="•"/>
            </a:pPr>
            <a:r>
              <a:rPr lang="en-US" sz="2966" b="1">
                <a:solidFill>
                  <a:srgbClr val="3E6419"/>
                </a:solidFill>
                <a:latin typeface="Open Sauce Bold"/>
                <a:ea typeface="Open Sauce Bold"/>
                <a:cs typeface="Open Sauce Bold"/>
                <a:sym typeface="Open Sauce Bold"/>
              </a:rPr>
              <a:t>ADMIN DASHBOARD:</a:t>
            </a:r>
            <a:r>
              <a:rPr lang="en-US" sz="2966">
                <a:solidFill>
                  <a:srgbClr val="3E6419"/>
                </a:solidFill>
                <a:latin typeface="Open Sauce"/>
                <a:ea typeface="Open Sauce"/>
                <a:cs typeface="Open Sauce"/>
                <a:sym typeface="Open Sauce"/>
              </a:rPr>
              <a:t> ALLOWS SCHOOL/NGO ADMINS TO MANAGE USERS, TRACK GROUP DATA, OR GENERATE REPORTS.</a:t>
            </a:r>
          </a:p>
          <a:p>
            <a:pPr algn="just">
              <a:lnSpc>
                <a:spcPts val="4153"/>
              </a:lnSpc>
              <a:spcBef>
                <a:spcPct val="0"/>
              </a:spcBef>
            </a:pPr>
            <a:endParaRPr lang="en-US" sz="2966">
              <a:solidFill>
                <a:srgbClr val="3E6419"/>
              </a:solidFill>
              <a:latin typeface="Open Sauce"/>
              <a:ea typeface="Open Sauce"/>
              <a:cs typeface="Open Sauce"/>
              <a:sym typeface="Open Sauce"/>
            </a:endParaRPr>
          </a:p>
          <a:p>
            <a:pPr marL="640502" lvl="1" indent="-320251" algn="just">
              <a:lnSpc>
                <a:spcPts val="4153"/>
              </a:lnSpc>
              <a:spcBef>
                <a:spcPct val="0"/>
              </a:spcBef>
              <a:buFont typeface="Arial"/>
              <a:buChar char="•"/>
            </a:pPr>
            <a:r>
              <a:rPr lang="en-US" sz="2966" b="1">
                <a:solidFill>
                  <a:srgbClr val="3E6419"/>
                </a:solidFill>
                <a:latin typeface="Open Sauce Bold"/>
                <a:ea typeface="Open Sauce Bold"/>
                <a:cs typeface="Open Sauce Bold"/>
                <a:sym typeface="Open Sauce Bold"/>
              </a:rPr>
              <a:t>MULTI-USER READY:</a:t>
            </a:r>
            <a:r>
              <a:rPr lang="en-US" sz="2966">
                <a:solidFill>
                  <a:srgbClr val="3E6419"/>
                </a:solidFill>
                <a:latin typeface="Open Sauce"/>
                <a:ea typeface="Open Sauce"/>
                <a:cs typeface="Open Sauce"/>
                <a:sym typeface="Open Sauce"/>
              </a:rPr>
              <a:t> DESIGNED TO HANDLE MULTIPLE USER ACCOUNTS, MAKING IT SCALABLE FOR ENTIRE INSTITUTIONS.</a:t>
            </a:r>
          </a:p>
          <a:p>
            <a:pPr algn="just">
              <a:lnSpc>
                <a:spcPts val="4153"/>
              </a:lnSpc>
              <a:spcBef>
                <a:spcPct val="0"/>
              </a:spcBef>
            </a:pPr>
            <a:endParaRPr lang="en-US" sz="2966">
              <a:solidFill>
                <a:srgbClr val="3E6419"/>
              </a:solidFill>
              <a:latin typeface="Open Sauce"/>
              <a:ea typeface="Open Sauce"/>
              <a:cs typeface="Open Sauce"/>
              <a:sym typeface="Open Sauce"/>
            </a:endParaRPr>
          </a:p>
          <a:p>
            <a:pPr marL="640502" lvl="1" indent="-320251" algn="just">
              <a:lnSpc>
                <a:spcPts val="4153"/>
              </a:lnSpc>
              <a:buFont typeface="Arial"/>
              <a:buChar char="•"/>
            </a:pPr>
            <a:r>
              <a:rPr lang="en-US" sz="2966" b="1">
                <a:solidFill>
                  <a:srgbClr val="3E6419"/>
                </a:solidFill>
                <a:latin typeface="Open Sauce Bold"/>
                <a:ea typeface="Open Sauce Bold"/>
                <a:cs typeface="Open Sauce Bold"/>
                <a:sym typeface="Open Sauce Bold"/>
              </a:rPr>
              <a:t>CUSTOM REPORTS: </a:t>
            </a:r>
            <a:r>
              <a:rPr lang="en-US" sz="2966">
                <a:solidFill>
                  <a:srgbClr val="3E6419"/>
                </a:solidFill>
                <a:latin typeface="Open Sauce"/>
                <a:ea typeface="Open Sauce"/>
                <a:cs typeface="Open Sauce"/>
                <a:sym typeface="Open Sauce"/>
              </a:rPr>
              <a:t>GENERATES PERSONALIZED OR INSTITUTIONAL FOOTPRINT REPORTS OVER TIME.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222" b="-1222"/>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606966" y="275434"/>
            <a:ext cx="17074069" cy="9764087"/>
            <a:chOff x="0" y="0"/>
            <a:chExt cx="4496874" cy="2571611"/>
          </a:xfrm>
        </p:grpSpPr>
        <p:sp>
          <p:nvSpPr>
            <p:cNvPr id="7" name="Freeform 7"/>
            <p:cNvSpPr/>
            <p:nvPr/>
          </p:nvSpPr>
          <p:spPr>
            <a:xfrm>
              <a:off x="0" y="0"/>
              <a:ext cx="4496874" cy="2571611"/>
            </a:xfrm>
            <a:custGeom>
              <a:avLst/>
              <a:gdLst/>
              <a:ahLst/>
              <a:cxnLst/>
              <a:rect l="l" t="t" r="r" b="b"/>
              <a:pathLst>
                <a:path w="4496874" h="2571611">
                  <a:moveTo>
                    <a:pt x="45343" y="0"/>
                  </a:moveTo>
                  <a:lnTo>
                    <a:pt x="4451531" y="0"/>
                  </a:lnTo>
                  <a:cubicBezTo>
                    <a:pt x="4463557" y="0"/>
                    <a:pt x="4475090" y="4777"/>
                    <a:pt x="4483593" y="13281"/>
                  </a:cubicBezTo>
                  <a:cubicBezTo>
                    <a:pt x="4492097" y="21784"/>
                    <a:pt x="4496874" y="33317"/>
                    <a:pt x="4496874" y="45343"/>
                  </a:cubicBezTo>
                  <a:lnTo>
                    <a:pt x="4496874" y="2526268"/>
                  </a:lnTo>
                  <a:cubicBezTo>
                    <a:pt x="4496874" y="2538294"/>
                    <a:pt x="4492097" y="2549827"/>
                    <a:pt x="4483593" y="2558331"/>
                  </a:cubicBezTo>
                  <a:cubicBezTo>
                    <a:pt x="4475090" y="2566834"/>
                    <a:pt x="4463557" y="2571611"/>
                    <a:pt x="4451531" y="2571611"/>
                  </a:cubicBezTo>
                  <a:lnTo>
                    <a:pt x="45343" y="2571611"/>
                  </a:lnTo>
                  <a:cubicBezTo>
                    <a:pt x="33317" y="2571611"/>
                    <a:pt x="21784" y="2566834"/>
                    <a:pt x="13281" y="2558331"/>
                  </a:cubicBezTo>
                  <a:cubicBezTo>
                    <a:pt x="4777" y="2549827"/>
                    <a:pt x="0" y="2538294"/>
                    <a:pt x="0" y="2526268"/>
                  </a:cubicBezTo>
                  <a:lnTo>
                    <a:pt x="0" y="45343"/>
                  </a:lnTo>
                  <a:cubicBezTo>
                    <a:pt x="0" y="33317"/>
                    <a:pt x="4777" y="21784"/>
                    <a:pt x="13281" y="13281"/>
                  </a:cubicBezTo>
                  <a:cubicBezTo>
                    <a:pt x="21784" y="4777"/>
                    <a:pt x="33317" y="0"/>
                    <a:pt x="45343" y="0"/>
                  </a:cubicBezTo>
                  <a:close/>
                </a:path>
              </a:pathLst>
            </a:custGeom>
            <a:solidFill>
              <a:srgbClr val="FFFFFF"/>
            </a:solidFill>
          </p:spPr>
        </p:sp>
        <p:sp>
          <p:nvSpPr>
            <p:cNvPr id="8" name="TextBox 8"/>
            <p:cNvSpPr txBox="1"/>
            <p:nvPr/>
          </p:nvSpPr>
          <p:spPr>
            <a:xfrm>
              <a:off x="0" y="-38100"/>
              <a:ext cx="4496874" cy="2609711"/>
            </a:xfrm>
            <a:prstGeom prst="rect">
              <a:avLst/>
            </a:prstGeom>
          </p:spPr>
          <p:txBody>
            <a:bodyPr lIns="50800" tIns="50800" rIns="50800" bIns="50800" rtlCol="0" anchor="ctr"/>
            <a:lstStyle/>
            <a:p>
              <a:pPr algn="ctr">
                <a:lnSpc>
                  <a:spcPts val="3011"/>
                </a:lnSpc>
              </a:pPr>
              <a:endParaRPr/>
            </a:p>
          </p:txBody>
        </p:sp>
      </p:grpSp>
      <p:sp>
        <p:nvSpPr>
          <p:cNvPr id="9" name="Freeform 9"/>
          <p:cNvSpPr/>
          <p:nvPr/>
        </p:nvSpPr>
        <p:spPr>
          <a:xfrm>
            <a:off x="10487559" y="3051938"/>
            <a:ext cx="6403754" cy="6403754"/>
          </a:xfrm>
          <a:custGeom>
            <a:avLst/>
            <a:gdLst/>
            <a:ahLst/>
            <a:cxnLst/>
            <a:rect l="l" t="t" r="r" b="b"/>
            <a:pathLst>
              <a:path w="6403754" h="6403754">
                <a:moveTo>
                  <a:pt x="0" y="0"/>
                </a:moveTo>
                <a:lnTo>
                  <a:pt x="6403754" y="0"/>
                </a:lnTo>
                <a:lnTo>
                  <a:pt x="6403754" y="6403754"/>
                </a:lnTo>
                <a:lnTo>
                  <a:pt x="0" y="6403754"/>
                </a:lnTo>
                <a:lnTo>
                  <a:pt x="0" y="0"/>
                </a:lnTo>
                <a:close/>
              </a:path>
            </a:pathLst>
          </a:custGeom>
          <a:blipFill>
            <a:blip r:embed="rId3"/>
            <a:stretch>
              <a:fillRect/>
            </a:stretch>
          </a:blipFill>
          <a:ln w="85725" cap="sq">
            <a:solidFill>
              <a:srgbClr val="003D06"/>
            </a:solidFill>
            <a:prstDash val="solid"/>
            <a:miter/>
          </a:ln>
        </p:spPr>
      </p:sp>
      <p:sp>
        <p:nvSpPr>
          <p:cNvPr id="10" name="TextBox 10"/>
          <p:cNvSpPr txBox="1"/>
          <p:nvPr/>
        </p:nvSpPr>
        <p:spPr>
          <a:xfrm>
            <a:off x="6335911" y="385508"/>
            <a:ext cx="5616178" cy="1153033"/>
          </a:xfrm>
          <a:prstGeom prst="rect">
            <a:avLst/>
          </a:prstGeom>
        </p:spPr>
        <p:txBody>
          <a:bodyPr lIns="0" tIns="0" rIns="0" bIns="0" rtlCol="0" anchor="t">
            <a:spAutoFit/>
          </a:bodyPr>
          <a:lstStyle/>
          <a:p>
            <a:pPr algn="ctr">
              <a:lnSpc>
                <a:spcPts val="9421"/>
              </a:lnSpc>
              <a:spcBef>
                <a:spcPct val="0"/>
              </a:spcBef>
            </a:pPr>
            <a:r>
              <a:rPr lang="en-US" sz="6729" b="1">
                <a:solidFill>
                  <a:srgbClr val="3E5725"/>
                </a:solidFill>
                <a:latin typeface="Open Sauce Bold"/>
                <a:ea typeface="Open Sauce Bold"/>
                <a:cs typeface="Open Sauce Bold"/>
                <a:sym typeface="Open Sauce Bold"/>
              </a:rPr>
              <a:t>MARKET USE</a:t>
            </a:r>
          </a:p>
        </p:txBody>
      </p:sp>
      <p:sp>
        <p:nvSpPr>
          <p:cNvPr id="11" name="TextBox 11"/>
          <p:cNvSpPr txBox="1"/>
          <p:nvPr/>
        </p:nvSpPr>
        <p:spPr>
          <a:xfrm>
            <a:off x="1589410" y="1981708"/>
            <a:ext cx="15317768" cy="555880"/>
          </a:xfrm>
          <a:prstGeom prst="rect">
            <a:avLst/>
          </a:prstGeom>
        </p:spPr>
        <p:txBody>
          <a:bodyPr lIns="0" tIns="0" rIns="0" bIns="0" rtlCol="0" anchor="t">
            <a:spAutoFit/>
          </a:bodyPr>
          <a:lstStyle/>
          <a:p>
            <a:pPr algn="ctr">
              <a:lnSpc>
                <a:spcPts val="4535"/>
              </a:lnSpc>
            </a:pPr>
            <a:r>
              <a:rPr lang="en-US" sz="3239" b="1" u="sng">
                <a:solidFill>
                  <a:srgbClr val="3E6419"/>
                </a:solidFill>
                <a:latin typeface="Open Sauce Bold"/>
                <a:ea typeface="Open Sauce Bold"/>
                <a:cs typeface="Open Sauce Bold"/>
                <a:sym typeface="Open Sauce Bold"/>
              </a:rPr>
              <a:t>SCHOOLS</a:t>
            </a:r>
          </a:p>
        </p:txBody>
      </p:sp>
      <p:sp>
        <p:nvSpPr>
          <p:cNvPr id="12" name="TextBox 12"/>
          <p:cNvSpPr txBox="1"/>
          <p:nvPr/>
        </p:nvSpPr>
        <p:spPr>
          <a:xfrm>
            <a:off x="1393732" y="2994788"/>
            <a:ext cx="8222483" cy="6054395"/>
          </a:xfrm>
          <a:prstGeom prst="rect">
            <a:avLst/>
          </a:prstGeom>
        </p:spPr>
        <p:txBody>
          <a:bodyPr lIns="0" tIns="0" rIns="0" bIns="0" rtlCol="0" anchor="t">
            <a:spAutoFit/>
          </a:bodyPr>
          <a:lstStyle/>
          <a:p>
            <a:pPr marL="677489" lvl="1" indent="-338745" algn="l">
              <a:lnSpc>
                <a:spcPts val="4393"/>
              </a:lnSpc>
              <a:buFont typeface="Arial"/>
              <a:buChar char="•"/>
            </a:pPr>
            <a:r>
              <a:rPr lang="en-US" sz="3137">
                <a:solidFill>
                  <a:srgbClr val="3E700C"/>
                </a:solidFill>
                <a:latin typeface="Open Sauce"/>
                <a:ea typeface="Open Sauce"/>
                <a:cs typeface="Open Sauce"/>
                <a:sym typeface="Open Sauce"/>
              </a:rPr>
              <a:t>HELPS INTEGRATE SUSTAINABILITY INTO THE SCHOOL CURRICULUM</a:t>
            </a:r>
          </a:p>
          <a:p>
            <a:pPr marL="677489" lvl="1" indent="-338745" algn="l">
              <a:lnSpc>
                <a:spcPts val="4393"/>
              </a:lnSpc>
              <a:buFont typeface="Arial"/>
              <a:buChar char="•"/>
            </a:pPr>
            <a:r>
              <a:rPr lang="en-US" sz="3137">
                <a:solidFill>
                  <a:srgbClr val="3E700C"/>
                </a:solidFill>
                <a:latin typeface="Open Sauce"/>
                <a:ea typeface="Open Sauce"/>
                <a:cs typeface="Open Sauce"/>
                <a:sym typeface="Open Sauce"/>
              </a:rPr>
              <a:t>CAN BE USED FOR:</a:t>
            </a:r>
          </a:p>
          <a:p>
            <a:pPr algn="l">
              <a:lnSpc>
                <a:spcPts val="4393"/>
              </a:lnSpc>
            </a:pPr>
            <a:endParaRPr lang="en-US" sz="3137">
              <a:solidFill>
                <a:srgbClr val="3E700C"/>
              </a:solidFill>
              <a:latin typeface="Open Sauce"/>
              <a:ea typeface="Open Sauce"/>
              <a:cs typeface="Open Sauce"/>
              <a:sym typeface="Open Sauce"/>
            </a:endParaRPr>
          </a:p>
          <a:p>
            <a:pPr marL="1354979" lvl="2" indent="-451660" algn="l">
              <a:lnSpc>
                <a:spcPts val="4393"/>
              </a:lnSpc>
              <a:buFont typeface="Arial"/>
              <a:buChar char="⚬"/>
            </a:pPr>
            <a:r>
              <a:rPr lang="en-US" sz="3137">
                <a:solidFill>
                  <a:srgbClr val="3E700C"/>
                </a:solidFill>
                <a:latin typeface="Open Sauce"/>
                <a:ea typeface="Open Sauce"/>
                <a:cs typeface="Open Sauce"/>
                <a:sym typeface="Open Sauce"/>
              </a:rPr>
              <a:t>SCIENCE/ENVIRONMENT CLASS ACTIVITIES</a:t>
            </a:r>
          </a:p>
          <a:p>
            <a:pPr marL="1354979" lvl="2" indent="-451660" algn="l">
              <a:lnSpc>
                <a:spcPts val="4393"/>
              </a:lnSpc>
              <a:buFont typeface="Arial"/>
              <a:buChar char="⚬"/>
            </a:pPr>
            <a:r>
              <a:rPr lang="en-US" sz="3137">
                <a:solidFill>
                  <a:srgbClr val="3E700C"/>
                </a:solidFill>
                <a:latin typeface="Open Sauce"/>
                <a:ea typeface="Open Sauce"/>
                <a:cs typeface="Open Sauce"/>
                <a:sym typeface="Open Sauce"/>
              </a:rPr>
              <a:t>GREEN SCHOOL INITIATIVES</a:t>
            </a:r>
          </a:p>
          <a:p>
            <a:pPr marL="1354979" lvl="2" indent="-451660" algn="l">
              <a:lnSpc>
                <a:spcPts val="4393"/>
              </a:lnSpc>
              <a:buFont typeface="Arial"/>
              <a:buChar char="⚬"/>
            </a:pPr>
            <a:r>
              <a:rPr lang="en-US" sz="3137">
                <a:solidFill>
                  <a:srgbClr val="3E700C"/>
                </a:solidFill>
                <a:latin typeface="Open Sauce"/>
                <a:ea typeface="Open Sauce"/>
                <a:cs typeface="Open Sauce"/>
                <a:sym typeface="Open Sauce"/>
              </a:rPr>
              <a:t>STUDENT PROJECTS</a:t>
            </a:r>
          </a:p>
          <a:p>
            <a:pPr algn="l">
              <a:lnSpc>
                <a:spcPts val="4393"/>
              </a:lnSpc>
            </a:pPr>
            <a:endParaRPr lang="en-US" sz="3137">
              <a:solidFill>
                <a:srgbClr val="3E700C"/>
              </a:solidFill>
              <a:latin typeface="Open Sauce"/>
              <a:ea typeface="Open Sauce"/>
              <a:cs typeface="Open Sauce"/>
              <a:sym typeface="Open Sauce"/>
            </a:endParaRPr>
          </a:p>
          <a:p>
            <a:pPr marL="677489" lvl="1" indent="-338745" algn="l">
              <a:lnSpc>
                <a:spcPts val="4393"/>
              </a:lnSpc>
              <a:buFont typeface="Arial"/>
              <a:buChar char="•"/>
            </a:pPr>
            <a:r>
              <a:rPr lang="en-US" sz="3137">
                <a:solidFill>
                  <a:srgbClr val="3E700C"/>
                </a:solidFill>
                <a:latin typeface="Open Sauce"/>
                <a:ea typeface="Open Sauce"/>
                <a:cs typeface="Open Sauce"/>
                <a:sym typeface="Open Sauce"/>
              </a:rPr>
              <a:t>LEADERBOARDS ENCOURAGE PARTICIPATION AND AWARENESS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222" b="-1222"/>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606966" y="275434"/>
            <a:ext cx="17074069" cy="9764087"/>
            <a:chOff x="0" y="0"/>
            <a:chExt cx="4496874" cy="2571611"/>
          </a:xfrm>
        </p:grpSpPr>
        <p:sp>
          <p:nvSpPr>
            <p:cNvPr id="7" name="Freeform 7"/>
            <p:cNvSpPr/>
            <p:nvPr/>
          </p:nvSpPr>
          <p:spPr>
            <a:xfrm>
              <a:off x="0" y="0"/>
              <a:ext cx="4496874" cy="2571611"/>
            </a:xfrm>
            <a:custGeom>
              <a:avLst/>
              <a:gdLst/>
              <a:ahLst/>
              <a:cxnLst/>
              <a:rect l="l" t="t" r="r" b="b"/>
              <a:pathLst>
                <a:path w="4496874" h="2571611">
                  <a:moveTo>
                    <a:pt x="45343" y="0"/>
                  </a:moveTo>
                  <a:lnTo>
                    <a:pt x="4451531" y="0"/>
                  </a:lnTo>
                  <a:cubicBezTo>
                    <a:pt x="4463557" y="0"/>
                    <a:pt x="4475090" y="4777"/>
                    <a:pt x="4483593" y="13281"/>
                  </a:cubicBezTo>
                  <a:cubicBezTo>
                    <a:pt x="4492097" y="21784"/>
                    <a:pt x="4496874" y="33317"/>
                    <a:pt x="4496874" y="45343"/>
                  </a:cubicBezTo>
                  <a:lnTo>
                    <a:pt x="4496874" y="2526268"/>
                  </a:lnTo>
                  <a:cubicBezTo>
                    <a:pt x="4496874" y="2538294"/>
                    <a:pt x="4492097" y="2549827"/>
                    <a:pt x="4483593" y="2558331"/>
                  </a:cubicBezTo>
                  <a:cubicBezTo>
                    <a:pt x="4475090" y="2566834"/>
                    <a:pt x="4463557" y="2571611"/>
                    <a:pt x="4451531" y="2571611"/>
                  </a:cubicBezTo>
                  <a:lnTo>
                    <a:pt x="45343" y="2571611"/>
                  </a:lnTo>
                  <a:cubicBezTo>
                    <a:pt x="33317" y="2571611"/>
                    <a:pt x="21784" y="2566834"/>
                    <a:pt x="13281" y="2558331"/>
                  </a:cubicBezTo>
                  <a:cubicBezTo>
                    <a:pt x="4777" y="2549827"/>
                    <a:pt x="0" y="2538294"/>
                    <a:pt x="0" y="2526268"/>
                  </a:cubicBezTo>
                  <a:lnTo>
                    <a:pt x="0" y="45343"/>
                  </a:lnTo>
                  <a:cubicBezTo>
                    <a:pt x="0" y="33317"/>
                    <a:pt x="4777" y="21784"/>
                    <a:pt x="13281" y="13281"/>
                  </a:cubicBezTo>
                  <a:cubicBezTo>
                    <a:pt x="21784" y="4777"/>
                    <a:pt x="33317" y="0"/>
                    <a:pt x="45343" y="0"/>
                  </a:cubicBezTo>
                  <a:close/>
                </a:path>
              </a:pathLst>
            </a:custGeom>
            <a:solidFill>
              <a:srgbClr val="FFFFFF"/>
            </a:solidFill>
          </p:spPr>
        </p:sp>
        <p:sp>
          <p:nvSpPr>
            <p:cNvPr id="8" name="TextBox 8"/>
            <p:cNvSpPr txBox="1"/>
            <p:nvPr/>
          </p:nvSpPr>
          <p:spPr>
            <a:xfrm>
              <a:off x="0" y="-38100"/>
              <a:ext cx="4496874" cy="2609711"/>
            </a:xfrm>
            <a:prstGeom prst="rect">
              <a:avLst/>
            </a:prstGeom>
          </p:spPr>
          <p:txBody>
            <a:bodyPr lIns="50800" tIns="50800" rIns="50800" bIns="50800" rtlCol="0" anchor="ctr"/>
            <a:lstStyle/>
            <a:p>
              <a:pPr algn="ctr">
                <a:lnSpc>
                  <a:spcPts val="3011"/>
                </a:lnSpc>
              </a:pPr>
              <a:endParaRPr/>
            </a:p>
          </p:txBody>
        </p:sp>
      </p:grpSp>
      <p:sp>
        <p:nvSpPr>
          <p:cNvPr id="9" name="Freeform 9"/>
          <p:cNvSpPr/>
          <p:nvPr/>
        </p:nvSpPr>
        <p:spPr>
          <a:xfrm>
            <a:off x="10378301" y="3146394"/>
            <a:ext cx="6880999" cy="5714059"/>
          </a:xfrm>
          <a:custGeom>
            <a:avLst/>
            <a:gdLst/>
            <a:ahLst/>
            <a:cxnLst/>
            <a:rect l="l" t="t" r="r" b="b"/>
            <a:pathLst>
              <a:path w="6880999" h="5714059">
                <a:moveTo>
                  <a:pt x="0" y="0"/>
                </a:moveTo>
                <a:lnTo>
                  <a:pt x="6880999" y="0"/>
                </a:lnTo>
                <a:lnTo>
                  <a:pt x="6880999" y="5714059"/>
                </a:lnTo>
                <a:lnTo>
                  <a:pt x="0" y="5714059"/>
                </a:lnTo>
                <a:lnTo>
                  <a:pt x="0" y="0"/>
                </a:lnTo>
                <a:close/>
              </a:path>
            </a:pathLst>
          </a:custGeom>
          <a:blipFill>
            <a:blip r:embed="rId3"/>
            <a:stretch>
              <a:fillRect l="-12280" r="-12280"/>
            </a:stretch>
          </a:blipFill>
          <a:ln w="85725" cap="sq">
            <a:solidFill>
              <a:srgbClr val="003D06"/>
            </a:solidFill>
            <a:prstDash val="solid"/>
            <a:miter/>
          </a:ln>
        </p:spPr>
      </p:sp>
      <p:sp>
        <p:nvSpPr>
          <p:cNvPr id="10" name="TextBox 10"/>
          <p:cNvSpPr txBox="1"/>
          <p:nvPr/>
        </p:nvSpPr>
        <p:spPr>
          <a:xfrm>
            <a:off x="6335911" y="385508"/>
            <a:ext cx="5616178" cy="1153033"/>
          </a:xfrm>
          <a:prstGeom prst="rect">
            <a:avLst/>
          </a:prstGeom>
        </p:spPr>
        <p:txBody>
          <a:bodyPr lIns="0" tIns="0" rIns="0" bIns="0" rtlCol="0" anchor="t">
            <a:spAutoFit/>
          </a:bodyPr>
          <a:lstStyle/>
          <a:p>
            <a:pPr algn="ctr">
              <a:lnSpc>
                <a:spcPts val="9421"/>
              </a:lnSpc>
              <a:spcBef>
                <a:spcPct val="0"/>
              </a:spcBef>
            </a:pPr>
            <a:r>
              <a:rPr lang="en-US" sz="6729" b="1">
                <a:solidFill>
                  <a:srgbClr val="003D06"/>
                </a:solidFill>
                <a:latin typeface="Open Sauce Bold"/>
                <a:ea typeface="Open Sauce Bold"/>
                <a:cs typeface="Open Sauce Bold"/>
                <a:sym typeface="Open Sauce Bold"/>
              </a:rPr>
              <a:t>MARKET USE</a:t>
            </a:r>
          </a:p>
        </p:txBody>
      </p:sp>
      <p:sp>
        <p:nvSpPr>
          <p:cNvPr id="11" name="TextBox 11"/>
          <p:cNvSpPr txBox="1"/>
          <p:nvPr/>
        </p:nvSpPr>
        <p:spPr>
          <a:xfrm>
            <a:off x="1589410" y="1981708"/>
            <a:ext cx="15317768" cy="555880"/>
          </a:xfrm>
          <a:prstGeom prst="rect">
            <a:avLst/>
          </a:prstGeom>
        </p:spPr>
        <p:txBody>
          <a:bodyPr lIns="0" tIns="0" rIns="0" bIns="0" rtlCol="0" anchor="t">
            <a:spAutoFit/>
          </a:bodyPr>
          <a:lstStyle/>
          <a:p>
            <a:pPr algn="ctr">
              <a:lnSpc>
                <a:spcPts val="4535"/>
              </a:lnSpc>
            </a:pPr>
            <a:r>
              <a:rPr lang="en-US" sz="3239" b="1" u="sng">
                <a:solidFill>
                  <a:srgbClr val="3E5725"/>
                </a:solidFill>
                <a:latin typeface="Open Sauce Bold"/>
                <a:ea typeface="Open Sauce Bold"/>
                <a:cs typeface="Open Sauce Bold"/>
                <a:sym typeface="Open Sauce Bold"/>
              </a:rPr>
              <a:t>FOUNDATIONS/NGOS</a:t>
            </a:r>
          </a:p>
        </p:txBody>
      </p:sp>
      <p:sp>
        <p:nvSpPr>
          <p:cNvPr id="12" name="TextBox 12"/>
          <p:cNvSpPr txBox="1"/>
          <p:nvPr/>
        </p:nvSpPr>
        <p:spPr>
          <a:xfrm>
            <a:off x="1589410" y="3089244"/>
            <a:ext cx="8788891" cy="6268368"/>
          </a:xfrm>
          <a:prstGeom prst="rect">
            <a:avLst/>
          </a:prstGeom>
        </p:spPr>
        <p:txBody>
          <a:bodyPr lIns="0" tIns="0" rIns="0" bIns="0" rtlCol="0" anchor="t">
            <a:spAutoFit/>
          </a:bodyPr>
          <a:lstStyle/>
          <a:p>
            <a:pPr marL="639900" lvl="1" indent="-319950" algn="l">
              <a:lnSpc>
                <a:spcPts val="4149"/>
              </a:lnSpc>
              <a:spcBef>
                <a:spcPct val="0"/>
              </a:spcBef>
              <a:buFont typeface="Arial"/>
              <a:buChar char="•"/>
            </a:pPr>
            <a:r>
              <a:rPr lang="en-US" sz="2963">
                <a:solidFill>
                  <a:srgbClr val="3E6419"/>
                </a:solidFill>
                <a:latin typeface="Open Sauce"/>
                <a:ea typeface="Open Sauce"/>
                <a:cs typeface="Open Sauce"/>
                <a:sym typeface="Open Sauce"/>
              </a:rPr>
              <a:t>A VALUABLE TOOL FOR:</a:t>
            </a:r>
          </a:p>
          <a:p>
            <a:pPr algn="l">
              <a:lnSpc>
                <a:spcPts val="4149"/>
              </a:lnSpc>
              <a:spcBef>
                <a:spcPct val="0"/>
              </a:spcBef>
            </a:pPr>
            <a:endParaRPr lang="en-US" sz="2963">
              <a:solidFill>
                <a:srgbClr val="3E6419"/>
              </a:solidFill>
              <a:latin typeface="Open Sauce"/>
              <a:ea typeface="Open Sauce"/>
              <a:cs typeface="Open Sauce"/>
              <a:sym typeface="Open Sauce"/>
            </a:endParaRPr>
          </a:p>
          <a:p>
            <a:pPr marL="1279800" lvl="2" indent="-426600" algn="l">
              <a:lnSpc>
                <a:spcPts val="4149"/>
              </a:lnSpc>
              <a:spcBef>
                <a:spcPct val="0"/>
              </a:spcBef>
              <a:buFont typeface="Arial"/>
              <a:buChar char="⚬"/>
            </a:pPr>
            <a:r>
              <a:rPr lang="en-US" sz="2963">
                <a:solidFill>
                  <a:srgbClr val="3E6419"/>
                </a:solidFill>
                <a:latin typeface="Open Sauce"/>
                <a:ea typeface="Open Sauce"/>
                <a:cs typeface="Open Sauce"/>
                <a:sym typeface="Open Sauce"/>
              </a:rPr>
              <a:t>CLIMATE AWARENESS CAMPAIGNS</a:t>
            </a:r>
          </a:p>
          <a:p>
            <a:pPr algn="l">
              <a:lnSpc>
                <a:spcPts val="4149"/>
              </a:lnSpc>
              <a:spcBef>
                <a:spcPct val="0"/>
              </a:spcBef>
            </a:pPr>
            <a:endParaRPr lang="en-US" sz="2963">
              <a:solidFill>
                <a:srgbClr val="3E6419"/>
              </a:solidFill>
              <a:latin typeface="Open Sauce"/>
              <a:ea typeface="Open Sauce"/>
              <a:cs typeface="Open Sauce"/>
              <a:sym typeface="Open Sauce"/>
            </a:endParaRPr>
          </a:p>
          <a:p>
            <a:pPr marL="1279800" lvl="2" indent="-426600" algn="l">
              <a:lnSpc>
                <a:spcPts val="4149"/>
              </a:lnSpc>
              <a:spcBef>
                <a:spcPct val="0"/>
              </a:spcBef>
              <a:buFont typeface="Arial"/>
              <a:buChar char="⚬"/>
            </a:pPr>
            <a:r>
              <a:rPr lang="en-US" sz="2963">
                <a:solidFill>
                  <a:srgbClr val="3E6419"/>
                </a:solidFill>
                <a:latin typeface="Open Sauce"/>
                <a:ea typeface="Open Sauce"/>
                <a:cs typeface="Open Sauce"/>
                <a:sym typeface="Open Sauce"/>
              </a:rPr>
              <a:t>PUBLIC WORKSHOPS AND WEBINARS</a:t>
            </a:r>
          </a:p>
          <a:p>
            <a:pPr algn="l">
              <a:lnSpc>
                <a:spcPts val="4149"/>
              </a:lnSpc>
              <a:spcBef>
                <a:spcPct val="0"/>
              </a:spcBef>
            </a:pPr>
            <a:endParaRPr lang="en-US" sz="2963">
              <a:solidFill>
                <a:srgbClr val="3E6419"/>
              </a:solidFill>
              <a:latin typeface="Open Sauce"/>
              <a:ea typeface="Open Sauce"/>
              <a:cs typeface="Open Sauce"/>
              <a:sym typeface="Open Sauce"/>
            </a:endParaRPr>
          </a:p>
          <a:p>
            <a:pPr marL="1279800" lvl="2" indent="-426600" algn="l">
              <a:lnSpc>
                <a:spcPts val="4149"/>
              </a:lnSpc>
              <a:spcBef>
                <a:spcPct val="0"/>
              </a:spcBef>
              <a:buFont typeface="Arial"/>
              <a:buChar char="⚬"/>
            </a:pPr>
            <a:r>
              <a:rPr lang="en-US" sz="2963">
                <a:solidFill>
                  <a:srgbClr val="3E6419"/>
                </a:solidFill>
                <a:latin typeface="Open Sauce"/>
                <a:ea typeface="Open Sauce"/>
                <a:cs typeface="Open Sauce"/>
                <a:sym typeface="Open Sauce"/>
              </a:rPr>
              <a:t>COMMUNITY ENGAGEMENT AND BEHAVIOR TRACKING</a:t>
            </a:r>
          </a:p>
          <a:p>
            <a:pPr algn="l">
              <a:lnSpc>
                <a:spcPts val="4149"/>
              </a:lnSpc>
              <a:spcBef>
                <a:spcPct val="0"/>
              </a:spcBef>
            </a:pPr>
            <a:endParaRPr lang="en-US" sz="2963">
              <a:solidFill>
                <a:srgbClr val="3E6419"/>
              </a:solidFill>
              <a:latin typeface="Open Sauce"/>
              <a:ea typeface="Open Sauce"/>
              <a:cs typeface="Open Sauce"/>
              <a:sym typeface="Open Sauce"/>
            </a:endParaRPr>
          </a:p>
          <a:p>
            <a:pPr marL="639900" lvl="1" indent="-319950" algn="l">
              <a:lnSpc>
                <a:spcPts val="4149"/>
              </a:lnSpc>
              <a:spcBef>
                <a:spcPct val="0"/>
              </a:spcBef>
              <a:buFont typeface="Arial"/>
              <a:buChar char="•"/>
            </a:pPr>
            <a:r>
              <a:rPr lang="en-US" sz="2963">
                <a:solidFill>
                  <a:srgbClr val="3E6419"/>
                </a:solidFill>
                <a:latin typeface="Open Sauce"/>
                <a:ea typeface="Open Sauce"/>
                <a:cs typeface="Open Sauce"/>
                <a:sym typeface="Open Sauce"/>
              </a:rPr>
              <a:t>EASY TO EMBED INTO EDUCATIONAL OR OUTREACH PROGRAMS</a:t>
            </a:r>
          </a:p>
          <a:p>
            <a:pPr algn="l">
              <a:lnSpc>
                <a:spcPts val="4149"/>
              </a:lnSpc>
              <a:spcBef>
                <a:spcPct val="0"/>
              </a:spcBef>
            </a:pPr>
            <a:endParaRPr lang="en-US" sz="2963">
              <a:solidFill>
                <a:srgbClr val="3E6419"/>
              </a:solidFill>
              <a:latin typeface="Open Sauce"/>
              <a:ea typeface="Open Sauce"/>
              <a:cs typeface="Open Sauce"/>
              <a:sym typeface="Open Sauce"/>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85925" y="0"/>
            <a:ext cx="21659850" cy="10287000"/>
          </a:xfrm>
          <a:custGeom>
            <a:avLst/>
            <a:gdLst/>
            <a:ahLst/>
            <a:cxnLst/>
            <a:rect l="l" t="t" r="r" b="b"/>
            <a:pathLst>
              <a:path w="21659850" h="10287000">
                <a:moveTo>
                  <a:pt x="0" y="0"/>
                </a:moveTo>
                <a:lnTo>
                  <a:pt x="21659850" y="0"/>
                </a:lnTo>
                <a:lnTo>
                  <a:pt x="21659850" y="10287000"/>
                </a:lnTo>
                <a:lnTo>
                  <a:pt x="0" y="10287000"/>
                </a:lnTo>
                <a:lnTo>
                  <a:pt x="0" y="0"/>
                </a:lnTo>
                <a:close/>
              </a:path>
            </a:pathLst>
          </a:custGeom>
          <a:blipFill>
            <a:blip r:embed="rId2"/>
            <a:stretch>
              <a:fillRect/>
            </a:stretch>
          </a:blipFill>
        </p:spPr>
      </p:sp>
      <p:sp>
        <p:nvSpPr>
          <p:cNvPr id="3" name="Freeform 3"/>
          <p:cNvSpPr/>
          <p:nvPr/>
        </p:nvSpPr>
        <p:spPr>
          <a:xfrm>
            <a:off x="8037574" y="7045448"/>
            <a:ext cx="2212852" cy="2212852"/>
          </a:xfrm>
          <a:custGeom>
            <a:avLst/>
            <a:gdLst/>
            <a:ahLst/>
            <a:cxnLst/>
            <a:rect l="l" t="t" r="r" b="b"/>
            <a:pathLst>
              <a:path w="2212852" h="2212852">
                <a:moveTo>
                  <a:pt x="0" y="0"/>
                </a:moveTo>
                <a:lnTo>
                  <a:pt x="2212852" y="0"/>
                </a:lnTo>
                <a:lnTo>
                  <a:pt x="2212852" y="2212852"/>
                </a:lnTo>
                <a:lnTo>
                  <a:pt x="0" y="2212852"/>
                </a:lnTo>
                <a:lnTo>
                  <a:pt x="0" y="0"/>
                </a:lnTo>
                <a:close/>
              </a:path>
            </a:pathLst>
          </a:custGeom>
          <a:blipFill>
            <a:blip r:embed="rId3"/>
            <a:stretch>
              <a:fillRect/>
            </a:stretch>
          </a:blipFill>
        </p:spPr>
      </p:sp>
      <p:sp>
        <p:nvSpPr>
          <p:cNvPr id="4" name="TextBox 4"/>
          <p:cNvSpPr txBox="1"/>
          <p:nvPr/>
        </p:nvSpPr>
        <p:spPr>
          <a:xfrm>
            <a:off x="2696100" y="2486025"/>
            <a:ext cx="12895800" cy="2657475"/>
          </a:xfrm>
          <a:prstGeom prst="rect">
            <a:avLst/>
          </a:prstGeom>
        </p:spPr>
        <p:txBody>
          <a:bodyPr lIns="0" tIns="0" rIns="0" bIns="0" rtlCol="0" anchor="t">
            <a:spAutoFit/>
          </a:bodyPr>
          <a:lstStyle/>
          <a:p>
            <a:pPr algn="ctr">
              <a:lnSpc>
                <a:spcPts val="4200"/>
              </a:lnSpc>
              <a:spcBef>
                <a:spcPct val="0"/>
              </a:spcBef>
            </a:pPr>
            <a:r>
              <a:rPr lang="en-US" sz="3000" b="1">
                <a:solidFill>
                  <a:srgbClr val="FFFFFF"/>
                </a:solidFill>
                <a:latin typeface="Open Sauce Bold"/>
                <a:ea typeface="Open Sauce Bold"/>
                <a:cs typeface="Open Sauce Bold"/>
                <a:sym typeface="Open Sauce Bold"/>
              </a:rPr>
              <a:t>WE BELIEVE TRUE CHANGE STARTS WITH AWARENESS AND AWARENESS BEGINS WITH TOOLS THAT ARE SIMPLE, SMART, AND MADE FOR EVERYONE. OUR CARBON FOOTPRINT TRACKER IS NOT JUST A WEBSITE, IT’S A STEP TOWARD A MORE SUSTAINABLE, INFORMED, AND HOPEFUL TOMORROW.</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444" b="-5444"/>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1028700" y="2057400"/>
            <a:ext cx="16230600" cy="5657622"/>
            <a:chOff x="0" y="0"/>
            <a:chExt cx="4274726" cy="1490073"/>
          </a:xfrm>
        </p:grpSpPr>
        <p:sp>
          <p:nvSpPr>
            <p:cNvPr id="7" name="Freeform 7"/>
            <p:cNvSpPr/>
            <p:nvPr/>
          </p:nvSpPr>
          <p:spPr>
            <a:xfrm>
              <a:off x="0" y="0"/>
              <a:ext cx="4274726" cy="1490073"/>
            </a:xfrm>
            <a:custGeom>
              <a:avLst/>
              <a:gdLst/>
              <a:ahLst/>
              <a:cxnLst/>
              <a:rect l="l" t="t" r="r" b="b"/>
              <a:pathLst>
                <a:path w="4274726" h="1490073">
                  <a:moveTo>
                    <a:pt x="47700" y="0"/>
                  </a:moveTo>
                  <a:lnTo>
                    <a:pt x="4227026" y="0"/>
                  </a:lnTo>
                  <a:cubicBezTo>
                    <a:pt x="4239677" y="0"/>
                    <a:pt x="4251809" y="5025"/>
                    <a:pt x="4260755" y="13971"/>
                  </a:cubicBezTo>
                  <a:cubicBezTo>
                    <a:pt x="4269700" y="22916"/>
                    <a:pt x="4274726" y="35049"/>
                    <a:pt x="4274726" y="47700"/>
                  </a:cubicBezTo>
                  <a:lnTo>
                    <a:pt x="4274726" y="1442374"/>
                  </a:lnTo>
                  <a:cubicBezTo>
                    <a:pt x="4274726" y="1455024"/>
                    <a:pt x="4269700" y="1467157"/>
                    <a:pt x="4260755" y="1476102"/>
                  </a:cubicBezTo>
                  <a:cubicBezTo>
                    <a:pt x="4251809" y="1485048"/>
                    <a:pt x="4239677" y="1490073"/>
                    <a:pt x="4227026" y="1490073"/>
                  </a:cubicBezTo>
                  <a:lnTo>
                    <a:pt x="47700" y="1490073"/>
                  </a:lnTo>
                  <a:cubicBezTo>
                    <a:pt x="35049" y="1490073"/>
                    <a:pt x="22916" y="1485048"/>
                    <a:pt x="13971" y="1476102"/>
                  </a:cubicBezTo>
                  <a:cubicBezTo>
                    <a:pt x="5025" y="1467157"/>
                    <a:pt x="0" y="1455024"/>
                    <a:pt x="0" y="1442374"/>
                  </a:cubicBezTo>
                  <a:lnTo>
                    <a:pt x="0" y="47700"/>
                  </a:lnTo>
                  <a:cubicBezTo>
                    <a:pt x="0" y="35049"/>
                    <a:pt x="5025" y="22916"/>
                    <a:pt x="13971" y="13971"/>
                  </a:cubicBezTo>
                  <a:cubicBezTo>
                    <a:pt x="22916" y="5025"/>
                    <a:pt x="35049" y="0"/>
                    <a:pt x="47700" y="0"/>
                  </a:cubicBezTo>
                  <a:close/>
                </a:path>
              </a:pathLst>
            </a:custGeom>
            <a:solidFill>
              <a:srgbClr val="FFFFFF"/>
            </a:solidFill>
          </p:spPr>
        </p:sp>
        <p:sp>
          <p:nvSpPr>
            <p:cNvPr id="8" name="TextBox 8"/>
            <p:cNvSpPr txBox="1"/>
            <p:nvPr/>
          </p:nvSpPr>
          <p:spPr>
            <a:xfrm>
              <a:off x="0" y="-38100"/>
              <a:ext cx="4274726" cy="1528173"/>
            </a:xfrm>
            <a:prstGeom prst="rect">
              <a:avLst/>
            </a:prstGeom>
          </p:spPr>
          <p:txBody>
            <a:bodyPr lIns="50800" tIns="50800" rIns="50800" bIns="50800" rtlCol="0" anchor="ctr"/>
            <a:lstStyle/>
            <a:p>
              <a:pPr algn="ctr">
                <a:lnSpc>
                  <a:spcPts val="3011"/>
                </a:lnSpc>
              </a:pPr>
              <a:endParaRPr/>
            </a:p>
          </p:txBody>
        </p:sp>
      </p:grpSp>
      <p:grpSp>
        <p:nvGrpSpPr>
          <p:cNvPr id="9" name="Group 9"/>
          <p:cNvGrpSpPr/>
          <p:nvPr/>
        </p:nvGrpSpPr>
        <p:grpSpPr>
          <a:xfrm>
            <a:off x="1284461" y="2291317"/>
            <a:ext cx="7821439" cy="5189788"/>
            <a:chOff x="0" y="0"/>
            <a:chExt cx="1790021" cy="1187739"/>
          </a:xfrm>
        </p:grpSpPr>
        <p:sp>
          <p:nvSpPr>
            <p:cNvPr id="10" name="Freeform 10"/>
            <p:cNvSpPr/>
            <p:nvPr/>
          </p:nvSpPr>
          <p:spPr>
            <a:xfrm>
              <a:off x="0" y="0"/>
              <a:ext cx="1790021" cy="1187739"/>
            </a:xfrm>
            <a:custGeom>
              <a:avLst/>
              <a:gdLst/>
              <a:ahLst/>
              <a:cxnLst/>
              <a:rect l="l" t="t" r="r" b="b"/>
              <a:pathLst>
                <a:path w="1790021" h="1187739">
                  <a:moveTo>
                    <a:pt x="78197" y="0"/>
                  </a:moveTo>
                  <a:lnTo>
                    <a:pt x="1711824" y="0"/>
                  </a:lnTo>
                  <a:cubicBezTo>
                    <a:pt x="1732563" y="0"/>
                    <a:pt x="1752453" y="8239"/>
                    <a:pt x="1767118" y="22903"/>
                  </a:cubicBezTo>
                  <a:cubicBezTo>
                    <a:pt x="1781782" y="37568"/>
                    <a:pt x="1790021" y="57458"/>
                    <a:pt x="1790021" y="78197"/>
                  </a:cubicBezTo>
                  <a:lnTo>
                    <a:pt x="1790021" y="1109542"/>
                  </a:lnTo>
                  <a:cubicBezTo>
                    <a:pt x="1790021" y="1130281"/>
                    <a:pt x="1781782" y="1150171"/>
                    <a:pt x="1767118" y="1164836"/>
                  </a:cubicBezTo>
                  <a:cubicBezTo>
                    <a:pt x="1752453" y="1179501"/>
                    <a:pt x="1732563" y="1187739"/>
                    <a:pt x="1711824" y="1187739"/>
                  </a:cubicBezTo>
                  <a:lnTo>
                    <a:pt x="78197" y="1187739"/>
                  </a:lnTo>
                  <a:cubicBezTo>
                    <a:pt x="57458" y="1187739"/>
                    <a:pt x="37568" y="1179501"/>
                    <a:pt x="22903" y="1164836"/>
                  </a:cubicBezTo>
                  <a:cubicBezTo>
                    <a:pt x="8239" y="1150171"/>
                    <a:pt x="0" y="1130281"/>
                    <a:pt x="0" y="1109542"/>
                  </a:cubicBezTo>
                  <a:lnTo>
                    <a:pt x="0" y="78197"/>
                  </a:lnTo>
                  <a:cubicBezTo>
                    <a:pt x="0" y="57458"/>
                    <a:pt x="8239" y="37568"/>
                    <a:pt x="22903" y="22903"/>
                  </a:cubicBezTo>
                  <a:cubicBezTo>
                    <a:pt x="37568" y="8239"/>
                    <a:pt x="57458" y="0"/>
                    <a:pt x="78197" y="0"/>
                  </a:cubicBezTo>
                  <a:close/>
                </a:path>
              </a:pathLst>
            </a:custGeom>
            <a:blipFill>
              <a:blip r:embed="rId3"/>
              <a:stretch>
                <a:fillRect l="-5642" r="-5642"/>
              </a:stretch>
            </a:blipFill>
          </p:spPr>
        </p:sp>
      </p:grpSp>
      <p:sp>
        <p:nvSpPr>
          <p:cNvPr id="11" name="TextBox 11"/>
          <p:cNvSpPr txBox="1"/>
          <p:nvPr/>
        </p:nvSpPr>
        <p:spPr>
          <a:xfrm>
            <a:off x="8417500" y="8557727"/>
            <a:ext cx="1510150" cy="364456"/>
          </a:xfrm>
          <a:prstGeom prst="rect">
            <a:avLst/>
          </a:prstGeom>
        </p:spPr>
        <p:txBody>
          <a:bodyPr lIns="0" tIns="0" rIns="0" bIns="0" rtlCol="0" anchor="t">
            <a:spAutoFit/>
          </a:bodyPr>
          <a:lstStyle/>
          <a:p>
            <a:pPr marL="0" lvl="0" indent="0" algn="ctr">
              <a:lnSpc>
                <a:spcPts val="3011"/>
              </a:lnSpc>
              <a:spcBef>
                <a:spcPct val="0"/>
              </a:spcBef>
            </a:pPr>
            <a:r>
              <a:rPr lang="en-US" sz="2151">
                <a:solidFill>
                  <a:srgbClr val="6B7D1A"/>
                </a:solidFill>
                <a:latin typeface="Open Sauce"/>
                <a:ea typeface="Open Sauce"/>
                <a:cs typeface="Open Sauce"/>
                <a:sym typeface="Open Sauce"/>
              </a:rPr>
              <a:t>-</a:t>
            </a:r>
          </a:p>
        </p:txBody>
      </p:sp>
      <p:sp>
        <p:nvSpPr>
          <p:cNvPr id="12" name="TextBox 12"/>
          <p:cNvSpPr txBox="1"/>
          <p:nvPr/>
        </p:nvSpPr>
        <p:spPr>
          <a:xfrm>
            <a:off x="9644112" y="2540615"/>
            <a:ext cx="7955685" cy="2157056"/>
          </a:xfrm>
          <a:prstGeom prst="rect">
            <a:avLst/>
          </a:prstGeom>
        </p:spPr>
        <p:txBody>
          <a:bodyPr lIns="0" tIns="0" rIns="0" bIns="0" rtlCol="0" anchor="t">
            <a:spAutoFit/>
          </a:bodyPr>
          <a:lstStyle/>
          <a:p>
            <a:pPr algn="l">
              <a:lnSpc>
                <a:spcPts val="17607"/>
              </a:lnSpc>
              <a:spcBef>
                <a:spcPct val="0"/>
              </a:spcBef>
            </a:pPr>
            <a:r>
              <a:rPr lang="en-US" sz="12576" spc="-980">
                <a:solidFill>
                  <a:srgbClr val="6B7D1A"/>
                </a:solidFill>
                <a:latin typeface="Open Sauce Light"/>
                <a:ea typeface="Open Sauce Light"/>
                <a:cs typeface="Open Sauce Light"/>
                <a:sym typeface="Open Sauce Light"/>
              </a:rPr>
              <a:t>Thank You</a:t>
            </a:r>
          </a:p>
        </p:txBody>
      </p:sp>
      <p:sp>
        <p:nvSpPr>
          <p:cNvPr id="13" name="TextBox 13"/>
          <p:cNvSpPr txBox="1"/>
          <p:nvPr/>
        </p:nvSpPr>
        <p:spPr>
          <a:xfrm>
            <a:off x="9927650" y="5599284"/>
            <a:ext cx="6171538" cy="618490"/>
          </a:xfrm>
          <a:prstGeom prst="rect">
            <a:avLst/>
          </a:prstGeom>
        </p:spPr>
        <p:txBody>
          <a:bodyPr lIns="0" tIns="0" rIns="0" bIns="0" rtlCol="0" anchor="t">
            <a:spAutoFit/>
          </a:bodyPr>
          <a:lstStyle/>
          <a:p>
            <a:pPr algn="ctr">
              <a:lnSpc>
                <a:spcPts val="4879"/>
              </a:lnSpc>
            </a:pPr>
            <a:r>
              <a:rPr lang="en-US" sz="3999" b="1" spc="-311">
                <a:solidFill>
                  <a:srgbClr val="6B7D1A"/>
                </a:solidFill>
                <a:latin typeface="Open Sauce Bold"/>
                <a:ea typeface="Open Sauce Bold"/>
                <a:cs typeface="Open Sauce Bold"/>
                <a:sym typeface="Open Sauce Bold"/>
              </a:rPr>
              <a:t>“Run Green. Live Clean.”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FFFFFF"/>
            </a:solidFill>
            <a:ln cap="rnd">
              <a:noFill/>
              <a:prstDash val="solid"/>
              <a:round/>
            </a:ln>
          </p:spPr>
        </p:sp>
        <p:sp>
          <p:nvSpPr>
            <p:cNvPr id="8" name="TextBox 8"/>
            <p:cNvSpPr txBox="1"/>
            <p:nvPr/>
          </p:nvSpPr>
          <p:spPr>
            <a:xfrm>
              <a:off x="0" y="-38100"/>
              <a:ext cx="4274726" cy="2205567"/>
            </a:xfrm>
            <a:prstGeom prst="rect">
              <a:avLst/>
            </a:prstGeom>
          </p:spPr>
          <p:txBody>
            <a:bodyPr lIns="50800" tIns="50800" rIns="50800" bIns="50800" rtlCol="0" anchor="ctr"/>
            <a:lstStyle/>
            <a:p>
              <a:pPr marL="0" lvl="0" indent="0" algn="ctr">
                <a:lnSpc>
                  <a:spcPts val="3011"/>
                </a:lnSpc>
                <a:spcBef>
                  <a:spcPct val="0"/>
                </a:spcBef>
              </a:pPr>
              <a:endParaRPr/>
            </a:p>
          </p:txBody>
        </p:sp>
      </p:grpSp>
      <p:sp>
        <p:nvSpPr>
          <p:cNvPr id="9" name="TextBox 9"/>
          <p:cNvSpPr txBox="1"/>
          <p:nvPr/>
        </p:nvSpPr>
        <p:spPr>
          <a:xfrm>
            <a:off x="1247102" y="1308944"/>
            <a:ext cx="16012198" cy="679450"/>
          </a:xfrm>
          <a:prstGeom prst="rect">
            <a:avLst/>
          </a:prstGeom>
        </p:spPr>
        <p:txBody>
          <a:bodyPr lIns="0" tIns="0" rIns="0" bIns="0" rtlCol="0" anchor="t">
            <a:spAutoFit/>
          </a:bodyPr>
          <a:lstStyle/>
          <a:p>
            <a:pPr marL="0" lvl="0" indent="0" algn="l">
              <a:lnSpc>
                <a:spcPts val="5599"/>
              </a:lnSpc>
              <a:spcBef>
                <a:spcPct val="0"/>
              </a:spcBef>
            </a:pPr>
            <a:r>
              <a:rPr lang="en-US" sz="3999" b="1">
                <a:solidFill>
                  <a:srgbClr val="3E6419"/>
                </a:solidFill>
                <a:latin typeface="Open Sauce Bold"/>
                <a:ea typeface="Open Sauce Bold"/>
                <a:cs typeface="Open Sauce Bold"/>
                <a:sym typeface="Open Sauce Bold"/>
              </a:rPr>
              <a:t>Green Run</a:t>
            </a:r>
            <a:r>
              <a:rPr lang="en-US" sz="3999" b="1" u="none" strike="noStrike">
                <a:solidFill>
                  <a:srgbClr val="3E6419"/>
                </a:solidFill>
                <a:latin typeface="Open Sauce Bold"/>
                <a:ea typeface="Open Sauce Bold"/>
                <a:cs typeface="Open Sauce Bold"/>
                <a:sym typeface="Open Sauce Bold"/>
              </a:rPr>
              <a:t>: A Smart &amp; Empowering Carbon Footprint Tracker</a:t>
            </a:r>
          </a:p>
        </p:txBody>
      </p:sp>
      <p:sp>
        <p:nvSpPr>
          <p:cNvPr id="10" name="TextBox 10"/>
          <p:cNvSpPr txBox="1"/>
          <p:nvPr/>
        </p:nvSpPr>
        <p:spPr>
          <a:xfrm>
            <a:off x="1247102" y="2153709"/>
            <a:ext cx="16012198" cy="1298575"/>
          </a:xfrm>
          <a:prstGeom prst="rect">
            <a:avLst/>
          </a:prstGeom>
        </p:spPr>
        <p:txBody>
          <a:bodyPr lIns="0" tIns="0" rIns="0" bIns="0" rtlCol="0" anchor="t">
            <a:spAutoFit/>
          </a:bodyPr>
          <a:lstStyle/>
          <a:p>
            <a:pPr algn="l">
              <a:lnSpc>
                <a:spcPts val="3499"/>
              </a:lnSpc>
              <a:spcBef>
                <a:spcPct val="0"/>
              </a:spcBef>
            </a:pPr>
            <a:r>
              <a:rPr lang="en-US" sz="2499">
                <a:solidFill>
                  <a:srgbClr val="3E6419"/>
                </a:solidFill>
                <a:latin typeface="Open Sauce"/>
                <a:ea typeface="Open Sauce"/>
                <a:cs typeface="Open Sauce"/>
                <a:sym typeface="Open Sauce"/>
              </a:rPr>
              <a:t>To address this, we’ve developed a powerful, user-friendly platform that not only tracks emissions but educates and empowers individuals to make greener choices. Our solution stands out through its thoughtful features:</a:t>
            </a:r>
          </a:p>
        </p:txBody>
      </p:sp>
      <p:sp>
        <p:nvSpPr>
          <p:cNvPr id="11" name="TextBox 11"/>
          <p:cNvSpPr txBox="1"/>
          <p:nvPr/>
        </p:nvSpPr>
        <p:spPr>
          <a:xfrm>
            <a:off x="1247102" y="3614209"/>
            <a:ext cx="16012198" cy="5680075"/>
          </a:xfrm>
          <a:prstGeom prst="rect">
            <a:avLst/>
          </a:prstGeom>
        </p:spPr>
        <p:txBody>
          <a:bodyPr lIns="0" tIns="0" rIns="0" bIns="0" rtlCol="0" anchor="t">
            <a:spAutoFit/>
          </a:bodyPr>
          <a:lstStyle/>
          <a:p>
            <a:pPr algn="l">
              <a:lnSpc>
                <a:spcPts val="3499"/>
              </a:lnSpc>
              <a:spcBef>
                <a:spcPct val="0"/>
              </a:spcBef>
            </a:pPr>
            <a:r>
              <a:rPr lang="en-US" sz="2499" b="1">
                <a:solidFill>
                  <a:srgbClr val="3E6419"/>
                </a:solidFill>
                <a:latin typeface="Open Sauce Bold"/>
                <a:ea typeface="Open Sauce Bold"/>
                <a:cs typeface="Open Sauce Bold"/>
                <a:sym typeface="Open Sauce Bold"/>
              </a:rPr>
              <a:t>Key Functionalities We’ve Built:</a:t>
            </a:r>
          </a:p>
          <a:p>
            <a:pPr marL="539749" lvl="1" indent="-269875" algn="l">
              <a:lnSpc>
                <a:spcPts val="3499"/>
              </a:lnSpc>
              <a:spcBef>
                <a:spcPct val="0"/>
              </a:spcBef>
              <a:buFont typeface="Arial"/>
              <a:buChar char="•"/>
            </a:pPr>
            <a:r>
              <a:rPr lang="en-US" sz="2499">
                <a:solidFill>
                  <a:srgbClr val="3E6419"/>
                </a:solidFill>
                <a:latin typeface="Open Sauce"/>
                <a:ea typeface="Open Sauce"/>
                <a:cs typeface="Open Sauce"/>
                <a:sym typeface="Open Sauce"/>
              </a:rPr>
              <a:t>🔐 Login Page – Secure, personalized access for every user.</a:t>
            </a:r>
          </a:p>
          <a:p>
            <a:pPr marL="539749" lvl="1" indent="-269875" algn="l">
              <a:lnSpc>
                <a:spcPts val="3499"/>
              </a:lnSpc>
              <a:spcBef>
                <a:spcPct val="0"/>
              </a:spcBef>
              <a:buFont typeface="Arial"/>
              <a:buChar char="•"/>
            </a:pPr>
            <a:r>
              <a:rPr lang="en-US" sz="2499">
                <a:solidFill>
                  <a:srgbClr val="3E6419"/>
                </a:solidFill>
                <a:latin typeface="Open Sauce"/>
                <a:ea typeface="Open Sauce"/>
                <a:cs typeface="Open Sauce"/>
                <a:sym typeface="Open Sauce"/>
              </a:rPr>
              <a:t>📊 Carbon Footprint Calculator – Helps users estimate emissions from daily activities (transport, food, energy, etc.).</a:t>
            </a:r>
          </a:p>
          <a:p>
            <a:pPr marL="539749" lvl="1" indent="-269875" algn="l">
              <a:lnSpc>
                <a:spcPts val="3499"/>
              </a:lnSpc>
              <a:spcBef>
                <a:spcPct val="0"/>
              </a:spcBef>
              <a:buFont typeface="Arial"/>
              <a:buChar char="•"/>
            </a:pPr>
            <a:r>
              <a:rPr lang="en-US" sz="2499">
                <a:solidFill>
                  <a:srgbClr val="3E6419"/>
                </a:solidFill>
                <a:latin typeface="Open Sauce"/>
                <a:ea typeface="Open Sauce"/>
                <a:cs typeface="Open Sauce"/>
                <a:sym typeface="Open Sauce"/>
              </a:rPr>
              <a:t>🕘 User History – Tracks past data to visualize progress and behavior change over time.</a:t>
            </a:r>
          </a:p>
          <a:p>
            <a:pPr marL="539749" lvl="1" indent="-269875" algn="l">
              <a:lnSpc>
                <a:spcPts val="3499"/>
              </a:lnSpc>
              <a:spcBef>
                <a:spcPct val="0"/>
              </a:spcBef>
              <a:buFont typeface="Arial"/>
              <a:buChar char="•"/>
            </a:pPr>
            <a:r>
              <a:rPr lang="en-US" sz="2499">
                <a:solidFill>
                  <a:srgbClr val="3E6419"/>
                </a:solidFill>
                <a:latin typeface="Open Sauce"/>
                <a:ea typeface="Open Sauce"/>
                <a:cs typeface="Open Sauce"/>
                <a:sym typeface="Open Sauce"/>
              </a:rPr>
              <a:t>💬 AI-powered Chatbox – Offers personalized, data-driven suggestions for greener alternatives. It's like having your own eco-coach, available 24/7!</a:t>
            </a:r>
          </a:p>
          <a:p>
            <a:pPr marL="539749" lvl="1" indent="-269875" algn="l">
              <a:lnSpc>
                <a:spcPts val="3499"/>
              </a:lnSpc>
              <a:spcBef>
                <a:spcPct val="0"/>
              </a:spcBef>
              <a:buFont typeface="Arial"/>
              <a:buChar char="•"/>
            </a:pPr>
            <a:r>
              <a:rPr lang="en-US" sz="2499">
                <a:solidFill>
                  <a:srgbClr val="3E6419"/>
                </a:solidFill>
                <a:latin typeface="Open Sauce"/>
                <a:ea typeface="Open Sauce"/>
                <a:cs typeface="Open Sauce"/>
                <a:sym typeface="Open Sauce"/>
              </a:rPr>
              <a:t>📖 Awareness Hub – Breaks down carbon impact with clear, detailed info to educate users on the “why” behind every action.</a:t>
            </a:r>
          </a:p>
          <a:p>
            <a:pPr marL="539749" lvl="1" indent="-269875" algn="l">
              <a:lnSpc>
                <a:spcPts val="3499"/>
              </a:lnSpc>
              <a:spcBef>
                <a:spcPct val="0"/>
              </a:spcBef>
              <a:buFont typeface="Arial"/>
              <a:buChar char="•"/>
            </a:pPr>
            <a:r>
              <a:rPr lang="en-US" sz="2499">
                <a:solidFill>
                  <a:srgbClr val="3E6419"/>
                </a:solidFill>
                <a:latin typeface="Open Sauce"/>
                <a:ea typeface="Open Sauce"/>
                <a:cs typeface="Open Sauce"/>
                <a:sym typeface="Open Sauce"/>
              </a:rPr>
              <a:t>🌐 Multi-language Support – Breaks language barriers and makes the platform accessible to diverse communities.</a:t>
            </a:r>
          </a:p>
          <a:p>
            <a:pPr marL="539749" lvl="1" indent="-269875" algn="l">
              <a:lnSpc>
                <a:spcPts val="3499"/>
              </a:lnSpc>
              <a:spcBef>
                <a:spcPct val="0"/>
              </a:spcBef>
              <a:buFont typeface="Arial"/>
              <a:buChar char="•"/>
            </a:pPr>
            <a:r>
              <a:rPr lang="en-US" sz="2499">
                <a:solidFill>
                  <a:srgbClr val="3E6419"/>
                </a:solidFill>
                <a:latin typeface="Open Sauce"/>
                <a:ea typeface="Open Sauce"/>
                <a:cs typeface="Open Sauce"/>
                <a:sym typeface="Open Sauce"/>
              </a:rPr>
              <a:t>📞 Contact Us Page – For questions, guidance, or support — we’re always just a click away.</a:t>
            </a:r>
          </a:p>
          <a:p>
            <a:pPr algn="l">
              <a:lnSpc>
                <a:spcPts val="3499"/>
              </a:lnSpc>
              <a:spcBef>
                <a:spcPct val="0"/>
              </a:spcBef>
            </a:pPr>
            <a:endParaRPr lang="en-US" sz="2499">
              <a:solidFill>
                <a:srgbClr val="3E6419"/>
              </a:solidFill>
              <a:latin typeface="Open Sauce"/>
              <a:ea typeface="Open Sauce"/>
              <a:cs typeface="Open Sauce"/>
              <a:sym typeface="Open Sauc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FFFFFF"/>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3011"/>
                </a:lnSpc>
              </a:pPr>
              <a:endParaRPr/>
            </a:p>
          </p:txBody>
        </p:sp>
      </p:grpSp>
      <p:grpSp>
        <p:nvGrpSpPr>
          <p:cNvPr id="9" name="Group 9"/>
          <p:cNvGrpSpPr/>
          <p:nvPr/>
        </p:nvGrpSpPr>
        <p:grpSpPr>
          <a:xfrm>
            <a:off x="1286905" y="1278958"/>
            <a:ext cx="6982351" cy="7729085"/>
            <a:chOff x="0" y="0"/>
            <a:chExt cx="1084018" cy="1199949"/>
          </a:xfrm>
        </p:grpSpPr>
        <p:sp>
          <p:nvSpPr>
            <p:cNvPr id="10" name="Freeform 10"/>
            <p:cNvSpPr/>
            <p:nvPr/>
          </p:nvSpPr>
          <p:spPr>
            <a:xfrm>
              <a:off x="0" y="0"/>
              <a:ext cx="1084018" cy="1199949"/>
            </a:xfrm>
            <a:custGeom>
              <a:avLst/>
              <a:gdLst/>
              <a:ahLst/>
              <a:cxnLst/>
              <a:rect l="l" t="t" r="r" b="b"/>
              <a:pathLst>
                <a:path w="1084018" h="1199949">
                  <a:moveTo>
                    <a:pt x="87594" y="0"/>
                  </a:moveTo>
                  <a:lnTo>
                    <a:pt x="996424" y="0"/>
                  </a:lnTo>
                  <a:cubicBezTo>
                    <a:pt x="1019656" y="0"/>
                    <a:pt x="1041936" y="9229"/>
                    <a:pt x="1058363" y="25656"/>
                  </a:cubicBezTo>
                  <a:cubicBezTo>
                    <a:pt x="1074790" y="42083"/>
                    <a:pt x="1084018" y="64363"/>
                    <a:pt x="1084018" y="87594"/>
                  </a:cubicBezTo>
                  <a:lnTo>
                    <a:pt x="1084018" y="1112355"/>
                  </a:lnTo>
                  <a:cubicBezTo>
                    <a:pt x="1084018" y="1160732"/>
                    <a:pt x="1044801" y="1199949"/>
                    <a:pt x="996424" y="1199949"/>
                  </a:cubicBezTo>
                  <a:lnTo>
                    <a:pt x="87594" y="1199949"/>
                  </a:lnTo>
                  <a:cubicBezTo>
                    <a:pt x="64363" y="1199949"/>
                    <a:pt x="42083" y="1190721"/>
                    <a:pt x="25656" y="1174294"/>
                  </a:cubicBezTo>
                  <a:cubicBezTo>
                    <a:pt x="9229" y="1157867"/>
                    <a:pt x="0" y="1135587"/>
                    <a:pt x="0" y="1112355"/>
                  </a:cubicBezTo>
                  <a:lnTo>
                    <a:pt x="0" y="87594"/>
                  </a:lnTo>
                  <a:cubicBezTo>
                    <a:pt x="0" y="64363"/>
                    <a:pt x="9229" y="42083"/>
                    <a:pt x="25656" y="25656"/>
                  </a:cubicBezTo>
                  <a:cubicBezTo>
                    <a:pt x="42083" y="9229"/>
                    <a:pt x="64363" y="0"/>
                    <a:pt x="87594" y="0"/>
                  </a:cubicBezTo>
                  <a:close/>
                </a:path>
              </a:pathLst>
            </a:custGeom>
            <a:blipFill>
              <a:blip r:embed="rId3"/>
              <a:stretch>
                <a:fillRect l="-21879" r="-21879"/>
              </a:stretch>
            </a:blipFill>
          </p:spPr>
        </p:sp>
      </p:grpSp>
      <p:sp>
        <p:nvSpPr>
          <p:cNvPr id="11" name="TextBox 11"/>
          <p:cNvSpPr txBox="1"/>
          <p:nvPr/>
        </p:nvSpPr>
        <p:spPr>
          <a:xfrm>
            <a:off x="8413968" y="2852934"/>
            <a:ext cx="8648765" cy="679450"/>
          </a:xfrm>
          <a:prstGeom prst="rect">
            <a:avLst/>
          </a:prstGeom>
        </p:spPr>
        <p:txBody>
          <a:bodyPr lIns="0" tIns="0" rIns="0" bIns="0" rtlCol="0" anchor="t">
            <a:spAutoFit/>
          </a:bodyPr>
          <a:lstStyle/>
          <a:p>
            <a:pPr algn="l">
              <a:lnSpc>
                <a:spcPts val="5599"/>
              </a:lnSpc>
              <a:spcBef>
                <a:spcPct val="0"/>
              </a:spcBef>
            </a:pPr>
            <a:r>
              <a:rPr lang="en-US" sz="3999" b="1">
                <a:solidFill>
                  <a:srgbClr val="3E6419"/>
                </a:solidFill>
                <a:latin typeface="Open Sauce Bold"/>
                <a:ea typeface="Open Sauce Bold"/>
                <a:cs typeface="Open Sauce Bold"/>
                <a:sym typeface="Open Sauce Bold"/>
              </a:rPr>
              <a:t>The Heart of Green Run:</a:t>
            </a:r>
          </a:p>
        </p:txBody>
      </p:sp>
      <p:sp>
        <p:nvSpPr>
          <p:cNvPr id="12" name="TextBox 12"/>
          <p:cNvSpPr txBox="1"/>
          <p:nvPr/>
        </p:nvSpPr>
        <p:spPr>
          <a:xfrm>
            <a:off x="8413968" y="3875244"/>
            <a:ext cx="8648765" cy="3724275"/>
          </a:xfrm>
          <a:prstGeom prst="rect">
            <a:avLst/>
          </a:prstGeom>
        </p:spPr>
        <p:txBody>
          <a:bodyPr lIns="0" tIns="0" rIns="0" bIns="0" rtlCol="0" anchor="t">
            <a:spAutoFit/>
          </a:bodyPr>
          <a:lstStyle/>
          <a:p>
            <a:pPr algn="l">
              <a:lnSpc>
                <a:spcPts val="4200"/>
              </a:lnSpc>
              <a:spcBef>
                <a:spcPct val="0"/>
              </a:spcBef>
            </a:pPr>
            <a:r>
              <a:rPr lang="en-US" sz="3000" b="1">
                <a:solidFill>
                  <a:srgbClr val="2E6417"/>
                </a:solidFill>
                <a:latin typeface="Open Sauce Bold"/>
                <a:ea typeface="Open Sauce Bold"/>
                <a:cs typeface="Open Sauce Bold"/>
                <a:sym typeface="Open Sauce Bold"/>
              </a:rPr>
              <a:t>Green Run platform is not just a tool — it's a mission to inspire change. By showing users the environmental cost of their habits and offering actionable, personalized solutions, we spark a mindset shift that can ripple through households, communities, and beyond.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FFFFFF"/>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3011"/>
                </a:lnSpc>
              </a:pPr>
              <a:endParaRPr/>
            </a:p>
          </p:txBody>
        </p:sp>
      </p:grpSp>
      <p:grpSp>
        <p:nvGrpSpPr>
          <p:cNvPr id="9" name="Group 9"/>
          <p:cNvGrpSpPr/>
          <p:nvPr/>
        </p:nvGrpSpPr>
        <p:grpSpPr>
          <a:xfrm>
            <a:off x="11981794" y="1278958"/>
            <a:ext cx="5080938" cy="7729085"/>
            <a:chOff x="0" y="0"/>
            <a:chExt cx="788822" cy="1199949"/>
          </a:xfrm>
        </p:grpSpPr>
        <p:sp>
          <p:nvSpPr>
            <p:cNvPr id="10" name="Freeform 10"/>
            <p:cNvSpPr/>
            <p:nvPr/>
          </p:nvSpPr>
          <p:spPr>
            <a:xfrm>
              <a:off x="0" y="0"/>
              <a:ext cx="788822" cy="1199949"/>
            </a:xfrm>
            <a:custGeom>
              <a:avLst/>
              <a:gdLst/>
              <a:ahLst/>
              <a:cxnLst/>
              <a:rect l="l" t="t" r="r" b="b"/>
              <a:pathLst>
                <a:path w="788822" h="1199949">
                  <a:moveTo>
                    <a:pt x="120374" y="0"/>
                  </a:moveTo>
                  <a:lnTo>
                    <a:pt x="668448" y="0"/>
                  </a:lnTo>
                  <a:cubicBezTo>
                    <a:pt x="734928" y="0"/>
                    <a:pt x="788822" y="53893"/>
                    <a:pt x="788822" y="120374"/>
                  </a:cubicBezTo>
                  <a:lnTo>
                    <a:pt x="788822" y="1079576"/>
                  </a:lnTo>
                  <a:cubicBezTo>
                    <a:pt x="788822" y="1111501"/>
                    <a:pt x="776139" y="1142118"/>
                    <a:pt x="753565" y="1164693"/>
                  </a:cubicBezTo>
                  <a:cubicBezTo>
                    <a:pt x="730990" y="1187267"/>
                    <a:pt x="700373" y="1199949"/>
                    <a:pt x="668448" y="1199949"/>
                  </a:cubicBezTo>
                  <a:lnTo>
                    <a:pt x="120374" y="1199949"/>
                  </a:lnTo>
                  <a:cubicBezTo>
                    <a:pt x="88449" y="1199949"/>
                    <a:pt x="57831" y="1187267"/>
                    <a:pt x="35257" y="1164693"/>
                  </a:cubicBezTo>
                  <a:cubicBezTo>
                    <a:pt x="12682" y="1142118"/>
                    <a:pt x="0" y="1111501"/>
                    <a:pt x="0" y="1079576"/>
                  </a:cubicBezTo>
                  <a:lnTo>
                    <a:pt x="0" y="120374"/>
                  </a:lnTo>
                  <a:cubicBezTo>
                    <a:pt x="0" y="88449"/>
                    <a:pt x="12682" y="57831"/>
                    <a:pt x="35257" y="35257"/>
                  </a:cubicBezTo>
                  <a:cubicBezTo>
                    <a:pt x="57831" y="12682"/>
                    <a:pt x="88449" y="0"/>
                    <a:pt x="120374" y="0"/>
                  </a:cubicBezTo>
                  <a:close/>
                </a:path>
              </a:pathLst>
            </a:custGeom>
            <a:blipFill>
              <a:blip r:embed="rId3"/>
              <a:stretch>
                <a:fillRect l="-64160" r="-64160"/>
              </a:stretch>
            </a:blipFill>
          </p:spPr>
        </p:sp>
      </p:grpSp>
      <p:sp>
        <p:nvSpPr>
          <p:cNvPr id="11" name="TextBox 11"/>
          <p:cNvSpPr txBox="1"/>
          <p:nvPr/>
        </p:nvSpPr>
        <p:spPr>
          <a:xfrm>
            <a:off x="1222725" y="1991502"/>
            <a:ext cx="8648765" cy="679450"/>
          </a:xfrm>
          <a:prstGeom prst="rect">
            <a:avLst/>
          </a:prstGeom>
        </p:spPr>
        <p:txBody>
          <a:bodyPr lIns="0" tIns="0" rIns="0" bIns="0" rtlCol="0" anchor="t">
            <a:spAutoFit/>
          </a:bodyPr>
          <a:lstStyle/>
          <a:p>
            <a:pPr algn="l">
              <a:lnSpc>
                <a:spcPts val="5599"/>
              </a:lnSpc>
              <a:spcBef>
                <a:spcPct val="0"/>
              </a:spcBef>
            </a:pPr>
            <a:r>
              <a:rPr lang="en-US" sz="3999" b="1">
                <a:solidFill>
                  <a:srgbClr val="3E6419"/>
                </a:solidFill>
                <a:latin typeface="Open Sauce Bold"/>
                <a:ea typeface="Open Sauce Bold"/>
                <a:cs typeface="Open Sauce Bold"/>
                <a:sym typeface="Open Sauce Bold"/>
              </a:rPr>
              <a:t>Functionalities to be added:</a:t>
            </a:r>
          </a:p>
        </p:txBody>
      </p:sp>
      <p:sp>
        <p:nvSpPr>
          <p:cNvPr id="12" name="TextBox 12"/>
          <p:cNvSpPr txBox="1"/>
          <p:nvPr/>
        </p:nvSpPr>
        <p:spPr>
          <a:xfrm>
            <a:off x="1222725" y="3274949"/>
            <a:ext cx="10759069" cy="4791075"/>
          </a:xfrm>
          <a:prstGeom prst="rect">
            <a:avLst/>
          </a:prstGeom>
        </p:spPr>
        <p:txBody>
          <a:bodyPr lIns="0" tIns="0" rIns="0" bIns="0" rtlCol="0" anchor="t">
            <a:spAutoFit/>
          </a:bodyPr>
          <a:lstStyle/>
          <a:p>
            <a:pPr marL="647700" lvl="1" indent="-323850" algn="l">
              <a:lnSpc>
                <a:spcPts val="4200"/>
              </a:lnSpc>
              <a:spcBef>
                <a:spcPct val="0"/>
              </a:spcBef>
              <a:buFont typeface="Arial"/>
              <a:buChar char="•"/>
            </a:pPr>
            <a:r>
              <a:rPr lang="en-US" sz="3000">
                <a:solidFill>
                  <a:srgbClr val="2E6417"/>
                </a:solidFill>
                <a:latin typeface="Open Sauce"/>
                <a:ea typeface="Open Sauce"/>
                <a:cs typeface="Open Sauce"/>
                <a:sym typeface="Open Sauce"/>
              </a:rPr>
              <a:t>🎯 Goal Setting &amp; Challenges – Let users set weekly carbon goals or join eco-challenges with friends for added motivation.</a:t>
            </a:r>
          </a:p>
          <a:p>
            <a:pPr marL="647700" lvl="1" indent="-323850" algn="l">
              <a:lnSpc>
                <a:spcPts val="4200"/>
              </a:lnSpc>
              <a:spcBef>
                <a:spcPct val="0"/>
              </a:spcBef>
              <a:buFont typeface="Arial"/>
              <a:buChar char="•"/>
            </a:pPr>
            <a:r>
              <a:rPr lang="en-US" sz="3000">
                <a:solidFill>
                  <a:srgbClr val="2E6417"/>
                </a:solidFill>
                <a:latin typeface="Open Sauce"/>
                <a:ea typeface="Open Sauce"/>
                <a:cs typeface="Open Sauce"/>
                <a:sym typeface="Open Sauce"/>
              </a:rPr>
              <a:t>🧩 Gamification – Earn badges or rewards for sustainable habits, encouraging regular use.</a:t>
            </a:r>
          </a:p>
          <a:p>
            <a:pPr marL="647700" lvl="1" indent="-323850" algn="l">
              <a:lnSpc>
                <a:spcPts val="4200"/>
              </a:lnSpc>
              <a:spcBef>
                <a:spcPct val="0"/>
              </a:spcBef>
              <a:buFont typeface="Arial"/>
              <a:buChar char="•"/>
            </a:pPr>
            <a:r>
              <a:rPr lang="en-US" sz="3000">
                <a:solidFill>
                  <a:srgbClr val="2E6417"/>
                </a:solidFill>
                <a:latin typeface="Open Sauce"/>
                <a:ea typeface="Open Sauce"/>
                <a:cs typeface="Open Sauce"/>
                <a:sym typeface="Open Sauce"/>
              </a:rPr>
              <a:t>📈 Community Dashboard – Show collective impact of users, creating a sense of unity and shared purpose.</a:t>
            </a:r>
          </a:p>
          <a:p>
            <a:pPr marL="647700" lvl="1" indent="-323850" algn="l">
              <a:lnSpc>
                <a:spcPts val="4200"/>
              </a:lnSpc>
              <a:spcBef>
                <a:spcPct val="0"/>
              </a:spcBef>
              <a:buFont typeface="Arial"/>
              <a:buChar char="•"/>
            </a:pPr>
            <a:r>
              <a:rPr lang="en-US" sz="3000">
                <a:solidFill>
                  <a:srgbClr val="2E6417"/>
                </a:solidFill>
                <a:latin typeface="Open Sauce"/>
                <a:ea typeface="Open Sauce"/>
                <a:cs typeface="Open Sauce"/>
                <a:sym typeface="Open Sauce"/>
              </a:rPr>
              <a:t>🔔 Reminders &amp; Notifications – Gentle nudges to check in, complete daily logs, or read new tips.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222" b="-1222"/>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1006843" y="1907897"/>
            <a:ext cx="16274313" cy="7777414"/>
            <a:chOff x="0" y="0"/>
            <a:chExt cx="4286239" cy="2048373"/>
          </a:xfrm>
        </p:grpSpPr>
        <p:sp>
          <p:nvSpPr>
            <p:cNvPr id="7" name="Freeform 7"/>
            <p:cNvSpPr/>
            <p:nvPr/>
          </p:nvSpPr>
          <p:spPr>
            <a:xfrm>
              <a:off x="0" y="0"/>
              <a:ext cx="4286239" cy="2048373"/>
            </a:xfrm>
            <a:custGeom>
              <a:avLst/>
              <a:gdLst/>
              <a:ahLst/>
              <a:cxnLst/>
              <a:rect l="l" t="t" r="r" b="b"/>
              <a:pathLst>
                <a:path w="4286239" h="2048373">
                  <a:moveTo>
                    <a:pt x="47571" y="0"/>
                  </a:moveTo>
                  <a:lnTo>
                    <a:pt x="4238667" y="0"/>
                  </a:lnTo>
                  <a:cubicBezTo>
                    <a:pt x="4264940" y="0"/>
                    <a:pt x="4286239" y="21298"/>
                    <a:pt x="4286239" y="47571"/>
                  </a:cubicBezTo>
                  <a:lnTo>
                    <a:pt x="4286239" y="2000801"/>
                  </a:lnTo>
                  <a:cubicBezTo>
                    <a:pt x="4286239" y="2027074"/>
                    <a:pt x="4264940" y="2048373"/>
                    <a:pt x="4238667" y="2048373"/>
                  </a:cubicBezTo>
                  <a:lnTo>
                    <a:pt x="47571" y="2048373"/>
                  </a:lnTo>
                  <a:cubicBezTo>
                    <a:pt x="21298" y="2048373"/>
                    <a:pt x="0" y="2027074"/>
                    <a:pt x="0" y="2000801"/>
                  </a:cubicBezTo>
                  <a:lnTo>
                    <a:pt x="0" y="47571"/>
                  </a:lnTo>
                  <a:cubicBezTo>
                    <a:pt x="0" y="21298"/>
                    <a:pt x="21298" y="0"/>
                    <a:pt x="47571" y="0"/>
                  </a:cubicBezTo>
                  <a:close/>
                </a:path>
              </a:pathLst>
            </a:custGeom>
            <a:solidFill>
              <a:srgbClr val="FFFFFF"/>
            </a:solidFill>
          </p:spPr>
        </p:sp>
        <p:sp>
          <p:nvSpPr>
            <p:cNvPr id="8" name="TextBox 8"/>
            <p:cNvSpPr txBox="1"/>
            <p:nvPr/>
          </p:nvSpPr>
          <p:spPr>
            <a:xfrm>
              <a:off x="0" y="-38100"/>
              <a:ext cx="4286239" cy="2086473"/>
            </a:xfrm>
            <a:prstGeom prst="rect">
              <a:avLst/>
            </a:prstGeom>
          </p:spPr>
          <p:txBody>
            <a:bodyPr lIns="50800" tIns="50800" rIns="50800" bIns="50800" rtlCol="0" anchor="ctr"/>
            <a:lstStyle/>
            <a:p>
              <a:pPr algn="ctr">
                <a:lnSpc>
                  <a:spcPts val="3011"/>
                </a:lnSpc>
              </a:pPr>
              <a:endParaRPr/>
            </a:p>
          </p:txBody>
        </p:sp>
      </p:grpSp>
      <p:grpSp>
        <p:nvGrpSpPr>
          <p:cNvPr id="9" name="Group 9"/>
          <p:cNvGrpSpPr/>
          <p:nvPr/>
        </p:nvGrpSpPr>
        <p:grpSpPr>
          <a:xfrm>
            <a:off x="1289976" y="-771448"/>
            <a:ext cx="15285698" cy="4990334"/>
            <a:chOff x="-196124" y="-1929716"/>
            <a:chExt cx="20380930" cy="6653778"/>
          </a:xfrm>
        </p:grpSpPr>
        <p:sp>
          <p:nvSpPr>
            <p:cNvPr id="10" name="Freeform 10"/>
            <p:cNvSpPr/>
            <p:nvPr/>
          </p:nvSpPr>
          <p:spPr>
            <a:xfrm>
              <a:off x="-196124" y="-1929716"/>
              <a:ext cx="20184807" cy="4724062"/>
            </a:xfrm>
            <a:custGeom>
              <a:avLst/>
              <a:gdLst/>
              <a:ahLst/>
              <a:cxnLst/>
              <a:rect l="l" t="t" r="r" b="b"/>
              <a:pathLst>
                <a:path w="20184807" h="4724062">
                  <a:moveTo>
                    <a:pt x="0" y="0"/>
                  </a:moveTo>
                  <a:lnTo>
                    <a:pt x="20184807" y="0"/>
                  </a:lnTo>
                  <a:lnTo>
                    <a:pt x="20184807" y="4724062"/>
                  </a:lnTo>
                  <a:lnTo>
                    <a:pt x="0" y="4724062"/>
                  </a:lnTo>
                  <a:close/>
                </a:path>
              </a:pathLst>
            </a:custGeom>
            <a:solidFill>
              <a:srgbClr val="000000">
                <a:alpha val="0"/>
              </a:srgbClr>
            </a:solidFill>
          </p:spPr>
        </p:sp>
        <p:sp>
          <p:nvSpPr>
            <p:cNvPr id="11" name="TextBox 11"/>
            <p:cNvSpPr txBox="1"/>
            <p:nvPr/>
          </p:nvSpPr>
          <p:spPr>
            <a:xfrm>
              <a:off x="0" y="85725"/>
              <a:ext cx="20184806" cy="4638337"/>
            </a:xfrm>
            <a:prstGeom prst="rect">
              <a:avLst/>
            </a:prstGeom>
          </p:spPr>
          <p:txBody>
            <a:bodyPr lIns="0" tIns="0" rIns="0" bIns="0" rtlCol="0" anchor="ctr"/>
            <a:lstStyle/>
            <a:p>
              <a:pPr algn="ctr">
                <a:lnSpc>
                  <a:spcPts val="8262"/>
                </a:lnSpc>
              </a:pPr>
              <a:r>
                <a:rPr lang="en-US" sz="7650" b="1" dirty="0">
                  <a:solidFill>
                    <a:srgbClr val="17320B"/>
                  </a:solidFill>
                  <a:latin typeface="Aptos Bold"/>
                  <a:ea typeface="Aptos Bold"/>
                  <a:cs typeface="Aptos Bold"/>
                  <a:sym typeface="Aptos Bold"/>
                </a:rPr>
                <a:t>Methodology </a:t>
              </a:r>
            </a:p>
            <a:p>
              <a:pPr algn="l">
                <a:lnSpc>
                  <a:spcPts val="8262"/>
                </a:lnSpc>
              </a:pPr>
              <a:endParaRPr lang="en-US" sz="7650" b="1" dirty="0">
                <a:solidFill>
                  <a:srgbClr val="17320B"/>
                </a:solidFill>
                <a:latin typeface="Aptos Bold"/>
                <a:ea typeface="Aptos Bold"/>
                <a:cs typeface="Aptos Bold"/>
                <a:sym typeface="Aptos Bold"/>
              </a:endParaRPr>
            </a:p>
            <a:p>
              <a:pPr algn="l">
                <a:lnSpc>
                  <a:spcPts val="8262"/>
                </a:lnSpc>
              </a:pPr>
              <a:endParaRPr lang="en-US" sz="7650" b="1" dirty="0">
                <a:solidFill>
                  <a:srgbClr val="17320B"/>
                </a:solidFill>
                <a:latin typeface="Aptos Bold"/>
                <a:ea typeface="Aptos Bold"/>
                <a:cs typeface="Aptos Bold"/>
                <a:sym typeface="Aptos Bold"/>
              </a:endParaRPr>
            </a:p>
          </p:txBody>
        </p:sp>
      </p:grpSp>
      <p:grpSp>
        <p:nvGrpSpPr>
          <p:cNvPr id="12" name="Group 12"/>
          <p:cNvGrpSpPr/>
          <p:nvPr/>
        </p:nvGrpSpPr>
        <p:grpSpPr>
          <a:xfrm>
            <a:off x="1437069" y="2889882"/>
            <a:ext cx="7425320" cy="814654"/>
            <a:chOff x="0" y="0"/>
            <a:chExt cx="9900427" cy="1086206"/>
          </a:xfrm>
        </p:grpSpPr>
        <p:sp>
          <p:nvSpPr>
            <p:cNvPr id="13" name="Freeform 13"/>
            <p:cNvSpPr/>
            <p:nvPr/>
          </p:nvSpPr>
          <p:spPr>
            <a:xfrm>
              <a:off x="0" y="0"/>
              <a:ext cx="9900427" cy="1086206"/>
            </a:xfrm>
            <a:custGeom>
              <a:avLst/>
              <a:gdLst/>
              <a:ahLst/>
              <a:cxnLst/>
              <a:rect l="l" t="t" r="r" b="b"/>
              <a:pathLst>
                <a:path w="9900427" h="1086206">
                  <a:moveTo>
                    <a:pt x="0" y="0"/>
                  </a:moveTo>
                  <a:lnTo>
                    <a:pt x="9900427" y="0"/>
                  </a:lnTo>
                  <a:lnTo>
                    <a:pt x="9900427" y="1086206"/>
                  </a:lnTo>
                  <a:lnTo>
                    <a:pt x="0" y="1086206"/>
                  </a:lnTo>
                  <a:close/>
                </a:path>
              </a:pathLst>
            </a:custGeom>
            <a:solidFill>
              <a:srgbClr val="000000">
                <a:alpha val="0"/>
              </a:srgbClr>
            </a:solidFill>
          </p:spPr>
        </p:sp>
        <p:sp>
          <p:nvSpPr>
            <p:cNvPr id="14" name="TextBox 14"/>
            <p:cNvSpPr txBox="1"/>
            <p:nvPr/>
          </p:nvSpPr>
          <p:spPr>
            <a:xfrm>
              <a:off x="0" y="9525"/>
              <a:ext cx="9900427" cy="1076681"/>
            </a:xfrm>
            <a:prstGeom prst="rect">
              <a:avLst/>
            </a:prstGeom>
          </p:spPr>
          <p:txBody>
            <a:bodyPr lIns="0" tIns="0" rIns="0" bIns="0" rtlCol="0" anchor="b"/>
            <a:lstStyle/>
            <a:p>
              <a:pPr algn="l">
                <a:lnSpc>
                  <a:spcPts val="4082"/>
                </a:lnSpc>
              </a:pPr>
              <a:r>
                <a:rPr lang="en-US" sz="4200" b="1">
                  <a:solidFill>
                    <a:srgbClr val="003D06"/>
                  </a:solidFill>
                  <a:latin typeface="Times New Roman Bold"/>
                  <a:ea typeface="Times New Roman Bold"/>
                  <a:cs typeface="Times New Roman Bold"/>
                  <a:sym typeface="Times New Roman Bold"/>
                </a:rPr>
                <a:t>1. User Data Input Design</a:t>
              </a:r>
            </a:p>
          </p:txBody>
        </p:sp>
      </p:grpSp>
      <p:sp>
        <p:nvSpPr>
          <p:cNvPr id="15" name="TextBox 15"/>
          <p:cNvSpPr txBox="1"/>
          <p:nvPr/>
        </p:nvSpPr>
        <p:spPr>
          <a:xfrm>
            <a:off x="1437069" y="3742636"/>
            <a:ext cx="7706931" cy="5526913"/>
          </a:xfrm>
          <a:prstGeom prst="rect">
            <a:avLst/>
          </a:prstGeom>
        </p:spPr>
        <p:txBody>
          <a:bodyPr lIns="0" tIns="0" rIns="0" bIns="0" rtlCol="0" anchor="t">
            <a:spAutoFit/>
          </a:bodyPr>
          <a:lstStyle/>
          <a:p>
            <a:pPr marL="524480" lvl="1" indent="-262240" algn="l">
              <a:lnSpc>
                <a:spcPts val="3129"/>
              </a:lnSpc>
              <a:buFont typeface="Arial"/>
              <a:buChar char="•"/>
            </a:pPr>
            <a:r>
              <a:rPr lang="en-US" sz="2898">
                <a:solidFill>
                  <a:srgbClr val="3E5725"/>
                </a:solidFill>
                <a:latin typeface="Aptos"/>
                <a:ea typeface="Aptos"/>
                <a:cs typeface="Aptos"/>
                <a:sym typeface="Aptos"/>
              </a:rPr>
              <a:t>Users can input data monthly or yearly</a:t>
            </a:r>
          </a:p>
          <a:p>
            <a:pPr marL="524480" lvl="1" indent="-262240" algn="l">
              <a:lnSpc>
                <a:spcPts val="3129"/>
              </a:lnSpc>
              <a:buFont typeface="Arial"/>
              <a:buChar char="•"/>
            </a:pPr>
            <a:r>
              <a:rPr lang="en-US" sz="2898">
                <a:solidFill>
                  <a:srgbClr val="3E5725"/>
                </a:solidFill>
                <a:latin typeface="Aptos"/>
                <a:ea typeface="Aptos"/>
                <a:cs typeface="Aptos"/>
                <a:sym typeface="Aptos"/>
              </a:rPr>
              <a:t>Main categories of data:</a:t>
            </a:r>
          </a:p>
          <a:p>
            <a:pPr marL="1470911" lvl="2" indent="-490304" algn="l">
              <a:lnSpc>
                <a:spcPts val="3129"/>
              </a:lnSpc>
              <a:buFont typeface="Arial"/>
              <a:buChar char="⚬"/>
            </a:pPr>
            <a:r>
              <a:rPr lang="en-US" sz="2898">
                <a:solidFill>
                  <a:srgbClr val="3E5725"/>
                </a:solidFill>
                <a:latin typeface="Aptos"/>
                <a:ea typeface="Aptos"/>
                <a:cs typeface="Aptos"/>
                <a:sym typeface="Aptos"/>
              </a:rPr>
              <a:t>Transport – Mode (car/bus/train/flight), distance traveled</a:t>
            </a:r>
          </a:p>
          <a:p>
            <a:pPr marL="1470911" lvl="2" indent="-490304" algn="l">
              <a:lnSpc>
                <a:spcPts val="3129"/>
              </a:lnSpc>
              <a:buFont typeface="Arial"/>
              <a:buChar char="⚬"/>
            </a:pPr>
            <a:r>
              <a:rPr lang="en-US" sz="2898">
                <a:solidFill>
                  <a:srgbClr val="3E5725"/>
                </a:solidFill>
                <a:latin typeface="Aptos"/>
                <a:ea typeface="Aptos"/>
                <a:cs typeface="Aptos"/>
                <a:sym typeface="Aptos"/>
              </a:rPr>
              <a:t>Food – Type (veg/non-veg), frequency, quantity</a:t>
            </a:r>
          </a:p>
          <a:p>
            <a:pPr marL="1470911" lvl="2" indent="-490304" algn="l">
              <a:lnSpc>
                <a:spcPts val="3129"/>
              </a:lnSpc>
              <a:buFont typeface="Arial"/>
              <a:buChar char="⚬"/>
            </a:pPr>
            <a:r>
              <a:rPr lang="en-US" sz="2898">
                <a:solidFill>
                  <a:srgbClr val="3E5725"/>
                </a:solidFill>
                <a:latin typeface="Aptos"/>
                <a:ea typeface="Aptos"/>
                <a:cs typeface="Aptos"/>
                <a:sym typeface="Aptos"/>
              </a:rPr>
              <a:t>Energy Use – Electricity (kWh), gas (units), water use</a:t>
            </a:r>
          </a:p>
          <a:p>
            <a:pPr marL="1470911" lvl="2" indent="-490304" algn="l">
              <a:lnSpc>
                <a:spcPts val="3129"/>
              </a:lnSpc>
              <a:buFont typeface="Arial"/>
              <a:buChar char="⚬"/>
            </a:pPr>
            <a:r>
              <a:rPr lang="en-US" sz="2898">
                <a:solidFill>
                  <a:srgbClr val="3E5725"/>
                </a:solidFill>
                <a:latin typeface="Aptos"/>
                <a:ea typeface="Aptos"/>
                <a:cs typeface="Aptos"/>
                <a:sym typeface="Aptos"/>
              </a:rPr>
              <a:t>Shopping – Number of items (clothes, electronics, etc.)</a:t>
            </a:r>
          </a:p>
          <a:p>
            <a:pPr marL="524480" lvl="1" indent="-262240" algn="l">
              <a:lnSpc>
                <a:spcPts val="3129"/>
              </a:lnSpc>
              <a:buFont typeface="Arial"/>
              <a:buChar char="•"/>
            </a:pPr>
            <a:r>
              <a:rPr lang="en-US" sz="2898">
                <a:solidFill>
                  <a:srgbClr val="3E5725"/>
                </a:solidFill>
                <a:latin typeface="Aptos"/>
                <a:ea typeface="Aptos"/>
                <a:cs typeface="Aptos"/>
                <a:sym typeface="Aptos"/>
              </a:rPr>
              <a:t>Input methods: dropdowns, sliders, and simple forms</a:t>
            </a:r>
          </a:p>
          <a:p>
            <a:pPr marL="524480" lvl="1" indent="-262240" algn="l">
              <a:lnSpc>
                <a:spcPts val="3129"/>
              </a:lnSpc>
              <a:buFont typeface="Arial"/>
              <a:buChar char="•"/>
            </a:pPr>
            <a:r>
              <a:rPr lang="en-US" sz="2898">
                <a:solidFill>
                  <a:srgbClr val="3E5725"/>
                </a:solidFill>
                <a:latin typeface="Aptos"/>
                <a:ea typeface="Aptos"/>
                <a:cs typeface="Aptos"/>
                <a:sym typeface="Aptos"/>
              </a:rPr>
              <a:t>Each entry is saved with a timestamp (month &amp; year)</a:t>
            </a:r>
          </a:p>
        </p:txBody>
      </p:sp>
      <p:grpSp>
        <p:nvGrpSpPr>
          <p:cNvPr id="16" name="Group 16"/>
          <p:cNvGrpSpPr/>
          <p:nvPr/>
        </p:nvGrpSpPr>
        <p:grpSpPr>
          <a:xfrm>
            <a:off x="9408643" y="2889882"/>
            <a:ext cx="7461888" cy="1329004"/>
            <a:chOff x="0" y="0"/>
            <a:chExt cx="9949185" cy="1772006"/>
          </a:xfrm>
        </p:grpSpPr>
        <p:sp>
          <p:nvSpPr>
            <p:cNvPr id="17" name="Freeform 17"/>
            <p:cNvSpPr/>
            <p:nvPr/>
          </p:nvSpPr>
          <p:spPr>
            <a:xfrm>
              <a:off x="0" y="0"/>
              <a:ext cx="9949184" cy="1772006"/>
            </a:xfrm>
            <a:custGeom>
              <a:avLst/>
              <a:gdLst/>
              <a:ahLst/>
              <a:cxnLst/>
              <a:rect l="l" t="t" r="r" b="b"/>
              <a:pathLst>
                <a:path w="9949184" h="1772006">
                  <a:moveTo>
                    <a:pt x="0" y="0"/>
                  </a:moveTo>
                  <a:lnTo>
                    <a:pt x="9949184" y="0"/>
                  </a:lnTo>
                  <a:lnTo>
                    <a:pt x="9949184" y="1772006"/>
                  </a:lnTo>
                  <a:lnTo>
                    <a:pt x="0" y="1772006"/>
                  </a:lnTo>
                  <a:close/>
                </a:path>
              </a:pathLst>
            </a:custGeom>
            <a:solidFill>
              <a:srgbClr val="000000">
                <a:alpha val="0"/>
              </a:srgbClr>
            </a:solidFill>
          </p:spPr>
        </p:sp>
        <p:sp>
          <p:nvSpPr>
            <p:cNvPr id="18" name="TextBox 18"/>
            <p:cNvSpPr txBox="1"/>
            <p:nvPr/>
          </p:nvSpPr>
          <p:spPr>
            <a:xfrm>
              <a:off x="0" y="9525"/>
              <a:ext cx="9949185" cy="1762481"/>
            </a:xfrm>
            <a:prstGeom prst="rect">
              <a:avLst/>
            </a:prstGeom>
          </p:spPr>
          <p:txBody>
            <a:bodyPr lIns="0" tIns="0" rIns="0" bIns="0" rtlCol="0" anchor="b"/>
            <a:lstStyle/>
            <a:p>
              <a:pPr algn="l">
                <a:lnSpc>
                  <a:spcPts val="4082"/>
                </a:lnSpc>
              </a:pPr>
              <a:r>
                <a:rPr lang="en-US" sz="4200" b="1">
                  <a:solidFill>
                    <a:srgbClr val="003D06"/>
                  </a:solidFill>
                  <a:latin typeface="Times New Roman Bold"/>
                  <a:ea typeface="Times New Roman Bold"/>
                  <a:cs typeface="Times New Roman Bold"/>
                  <a:sym typeface="Times New Roman Bold"/>
                </a:rPr>
                <a:t>2. Carbon Emission Calculation (Logic Layer)</a:t>
              </a:r>
            </a:p>
          </p:txBody>
        </p:sp>
      </p:grpSp>
      <p:sp>
        <p:nvSpPr>
          <p:cNvPr id="19" name="TextBox 19"/>
          <p:cNvSpPr txBox="1"/>
          <p:nvPr/>
        </p:nvSpPr>
        <p:spPr>
          <a:xfrm>
            <a:off x="9408643" y="4175379"/>
            <a:ext cx="7286368" cy="5082921"/>
          </a:xfrm>
          <a:prstGeom prst="rect">
            <a:avLst/>
          </a:prstGeom>
        </p:spPr>
        <p:txBody>
          <a:bodyPr lIns="0" tIns="0" rIns="0" bIns="0" rtlCol="0" anchor="t">
            <a:spAutoFit/>
          </a:bodyPr>
          <a:lstStyle/>
          <a:p>
            <a:pPr marL="524828" lvl="1" indent="-262414" algn="l">
              <a:lnSpc>
                <a:spcPts val="3132"/>
              </a:lnSpc>
              <a:buFont typeface="Arial"/>
              <a:buChar char="•"/>
            </a:pPr>
            <a:r>
              <a:rPr lang="en-US" sz="2900">
                <a:solidFill>
                  <a:srgbClr val="3E5725"/>
                </a:solidFill>
                <a:latin typeface="Aptos"/>
                <a:ea typeface="Aptos"/>
                <a:cs typeface="Aptos"/>
                <a:sym typeface="Aptos"/>
              </a:rPr>
              <a:t>Uses conversion factors from EPA/IPCC datasets</a:t>
            </a:r>
          </a:p>
          <a:p>
            <a:pPr marL="524828" lvl="1" indent="-262414" algn="l">
              <a:lnSpc>
                <a:spcPts val="3132"/>
              </a:lnSpc>
              <a:buFont typeface="Arial"/>
              <a:buChar char="•"/>
            </a:pPr>
            <a:r>
              <a:rPr lang="en-US" sz="2900">
                <a:solidFill>
                  <a:srgbClr val="3E5725"/>
                </a:solidFill>
                <a:latin typeface="Aptos"/>
                <a:ea typeface="Aptos"/>
                <a:cs typeface="Aptos"/>
                <a:sym typeface="Aptos"/>
              </a:rPr>
              <a:t>Example conversion factors:</a:t>
            </a:r>
          </a:p>
          <a:p>
            <a:pPr marL="1471886" lvl="2" indent="-490629" algn="l">
              <a:lnSpc>
                <a:spcPts val="3132"/>
              </a:lnSpc>
              <a:buFont typeface="Arial"/>
              <a:buChar char="⚬"/>
            </a:pPr>
            <a:r>
              <a:rPr lang="en-US" sz="2900">
                <a:solidFill>
                  <a:srgbClr val="3E5725"/>
                </a:solidFill>
                <a:latin typeface="Aptos"/>
                <a:ea typeface="Aptos"/>
                <a:cs typeface="Aptos"/>
                <a:sym typeface="Aptos"/>
              </a:rPr>
              <a:t>1 km by petrol car ≈ 0.27 kg CO₂</a:t>
            </a:r>
          </a:p>
          <a:p>
            <a:pPr marL="1471886" lvl="2" indent="-490629" algn="l">
              <a:lnSpc>
                <a:spcPts val="3132"/>
              </a:lnSpc>
              <a:buFont typeface="Arial"/>
              <a:buChar char="⚬"/>
            </a:pPr>
            <a:r>
              <a:rPr lang="en-US" sz="2900">
                <a:solidFill>
                  <a:srgbClr val="3E5725"/>
                </a:solidFill>
                <a:latin typeface="Aptos"/>
                <a:ea typeface="Aptos"/>
                <a:cs typeface="Aptos"/>
                <a:sym typeface="Aptos"/>
              </a:rPr>
              <a:t>1 kWh electricity ≈ 0.43 kg CO₂ (India average)</a:t>
            </a:r>
          </a:p>
          <a:p>
            <a:pPr marL="1471886" lvl="2" indent="-490629" algn="l">
              <a:lnSpc>
                <a:spcPts val="3132"/>
              </a:lnSpc>
              <a:buFont typeface="Arial"/>
              <a:buChar char="⚬"/>
            </a:pPr>
            <a:r>
              <a:rPr lang="en-US" sz="2900">
                <a:solidFill>
                  <a:srgbClr val="3E5725"/>
                </a:solidFill>
                <a:latin typeface="Aptos"/>
                <a:ea typeface="Aptos"/>
                <a:cs typeface="Aptos"/>
                <a:sym typeface="Aptos"/>
              </a:rPr>
              <a:t>1 kg beef ≈ 27 kg CO₂</a:t>
            </a:r>
          </a:p>
          <a:p>
            <a:pPr marL="524828" lvl="1" indent="-262414" algn="l">
              <a:lnSpc>
                <a:spcPts val="3132"/>
              </a:lnSpc>
              <a:buFont typeface="Arial"/>
              <a:buChar char="•"/>
            </a:pPr>
            <a:r>
              <a:rPr lang="en-US" sz="2900">
                <a:solidFill>
                  <a:srgbClr val="3E5725"/>
                </a:solidFill>
                <a:latin typeface="Aptos"/>
                <a:ea typeface="Aptos"/>
                <a:cs typeface="Aptos"/>
                <a:sym typeface="Aptos"/>
              </a:rPr>
              <a:t>Total carbon footprint is calculated as:</a:t>
            </a:r>
          </a:p>
          <a:p>
            <a:pPr marL="524828" lvl="1" indent="-262414" algn="l">
              <a:lnSpc>
                <a:spcPts val="3132"/>
              </a:lnSpc>
            </a:pPr>
            <a:r>
              <a:rPr lang="en-US" sz="2900">
                <a:solidFill>
                  <a:srgbClr val="3E5725"/>
                </a:solidFill>
                <a:latin typeface="Aptos"/>
                <a:ea typeface="Aptos"/>
                <a:cs typeface="Aptos"/>
                <a:sym typeface="Aptos"/>
              </a:rPr>
              <a:t> Total = transport + food + energy + shopping emissions</a:t>
            </a:r>
          </a:p>
          <a:p>
            <a:pPr marL="524828" lvl="1" indent="-262414" algn="l">
              <a:lnSpc>
                <a:spcPts val="3132"/>
              </a:lnSpc>
              <a:buFont typeface="Arial"/>
              <a:buChar char="•"/>
            </a:pPr>
            <a:r>
              <a:rPr lang="en-US" sz="2900">
                <a:solidFill>
                  <a:srgbClr val="3E5725"/>
                </a:solidFill>
                <a:latin typeface="Aptos"/>
                <a:ea typeface="Aptos"/>
                <a:cs typeface="Aptos"/>
                <a:sym typeface="Aptos"/>
              </a:rPr>
              <a:t>Emission values are calculated dynamically per user input</a:t>
            </a:r>
          </a:p>
          <a:p>
            <a:pPr marL="524828" lvl="1" indent="-262414" algn="l">
              <a:lnSpc>
                <a:spcPts val="3132"/>
              </a:lnSpc>
            </a:pPr>
            <a:endParaRPr lang="en-US" sz="2900">
              <a:solidFill>
                <a:srgbClr val="3E5725"/>
              </a:solidFill>
              <a:latin typeface="Aptos"/>
              <a:ea typeface="Aptos"/>
              <a:cs typeface="Aptos"/>
              <a:sym typeface="Apto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222" b="-1222"/>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1006841" y="1739852"/>
            <a:ext cx="16274313" cy="7777414"/>
            <a:chOff x="0" y="0"/>
            <a:chExt cx="4286239" cy="2048373"/>
          </a:xfrm>
        </p:grpSpPr>
        <p:sp>
          <p:nvSpPr>
            <p:cNvPr id="7" name="Freeform 7"/>
            <p:cNvSpPr/>
            <p:nvPr/>
          </p:nvSpPr>
          <p:spPr>
            <a:xfrm>
              <a:off x="0" y="0"/>
              <a:ext cx="4286239" cy="2048373"/>
            </a:xfrm>
            <a:custGeom>
              <a:avLst/>
              <a:gdLst/>
              <a:ahLst/>
              <a:cxnLst/>
              <a:rect l="l" t="t" r="r" b="b"/>
              <a:pathLst>
                <a:path w="4286239" h="2048373">
                  <a:moveTo>
                    <a:pt x="47571" y="0"/>
                  </a:moveTo>
                  <a:lnTo>
                    <a:pt x="4238667" y="0"/>
                  </a:lnTo>
                  <a:cubicBezTo>
                    <a:pt x="4264940" y="0"/>
                    <a:pt x="4286239" y="21298"/>
                    <a:pt x="4286239" y="47571"/>
                  </a:cubicBezTo>
                  <a:lnTo>
                    <a:pt x="4286239" y="2000801"/>
                  </a:lnTo>
                  <a:cubicBezTo>
                    <a:pt x="4286239" y="2027074"/>
                    <a:pt x="4264940" y="2048373"/>
                    <a:pt x="4238667" y="2048373"/>
                  </a:cubicBezTo>
                  <a:lnTo>
                    <a:pt x="47571" y="2048373"/>
                  </a:lnTo>
                  <a:cubicBezTo>
                    <a:pt x="21298" y="2048373"/>
                    <a:pt x="0" y="2027074"/>
                    <a:pt x="0" y="2000801"/>
                  </a:cubicBezTo>
                  <a:lnTo>
                    <a:pt x="0" y="47571"/>
                  </a:lnTo>
                  <a:cubicBezTo>
                    <a:pt x="0" y="21298"/>
                    <a:pt x="21298" y="0"/>
                    <a:pt x="47571" y="0"/>
                  </a:cubicBezTo>
                  <a:close/>
                </a:path>
              </a:pathLst>
            </a:custGeom>
            <a:solidFill>
              <a:srgbClr val="FFFFFF"/>
            </a:solidFill>
          </p:spPr>
        </p:sp>
        <p:sp>
          <p:nvSpPr>
            <p:cNvPr id="8" name="TextBox 8"/>
            <p:cNvSpPr txBox="1"/>
            <p:nvPr/>
          </p:nvSpPr>
          <p:spPr>
            <a:xfrm>
              <a:off x="0" y="-38100"/>
              <a:ext cx="4286239" cy="2086473"/>
            </a:xfrm>
            <a:prstGeom prst="rect">
              <a:avLst/>
            </a:prstGeom>
          </p:spPr>
          <p:txBody>
            <a:bodyPr lIns="50800" tIns="50800" rIns="50800" bIns="50800" rtlCol="0" anchor="ctr"/>
            <a:lstStyle/>
            <a:p>
              <a:pPr algn="ctr">
                <a:lnSpc>
                  <a:spcPts val="3011"/>
                </a:lnSpc>
              </a:pPr>
              <a:endParaRPr/>
            </a:p>
          </p:txBody>
        </p:sp>
      </p:grpSp>
      <p:grpSp>
        <p:nvGrpSpPr>
          <p:cNvPr id="9" name="Group 9"/>
          <p:cNvGrpSpPr/>
          <p:nvPr/>
        </p:nvGrpSpPr>
        <p:grpSpPr>
          <a:xfrm>
            <a:off x="1982702" y="131876"/>
            <a:ext cx="15773400" cy="1988344"/>
            <a:chOff x="0" y="0"/>
            <a:chExt cx="21031200" cy="2651126"/>
          </a:xfrm>
        </p:grpSpPr>
        <p:sp>
          <p:nvSpPr>
            <p:cNvPr id="10" name="Freeform 10"/>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11" name="TextBox 11"/>
            <p:cNvSpPr txBox="1"/>
            <p:nvPr/>
          </p:nvSpPr>
          <p:spPr>
            <a:xfrm>
              <a:off x="0" y="85725"/>
              <a:ext cx="21031200" cy="2565401"/>
            </a:xfrm>
            <a:prstGeom prst="rect">
              <a:avLst/>
            </a:prstGeom>
          </p:spPr>
          <p:txBody>
            <a:bodyPr lIns="0" tIns="0" rIns="0" bIns="0" rtlCol="0" anchor="ctr"/>
            <a:lstStyle/>
            <a:p>
              <a:pPr algn="ctr">
                <a:lnSpc>
                  <a:spcPts val="8262"/>
                </a:lnSpc>
              </a:pPr>
              <a:endParaRPr lang="en-US" sz="7650" b="1" dirty="0">
                <a:solidFill>
                  <a:srgbClr val="000000"/>
                </a:solidFill>
                <a:latin typeface="Aptos Bold"/>
                <a:ea typeface="Aptos Bold"/>
                <a:cs typeface="Aptos Bold"/>
                <a:sym typeface="Aptos Bold"/>
              </a:endParaRPr>
            </a:p>
            <a:p>
              <a:pPr algn="l">
                <a:lnSpc>
                  <a:spcPts val="8262"/>
                </a:lnSpc>
              </a:pPr>
              <a:endParaRPr lang="en-US" sz="7650" b="1" dirty="0">
                <a:solidFill>
                  <a:srgbClr val="000000"/>
                </a:solidFill>
                <a:latin typeface="Aptos Bold"/>
                <a:ea typeface="Aptos Bold"/>
                <a:cs typeface="Aptos Bold"/>
                <a:sym typeface="Aptos Bold"/>
              </a:endParaRPr>
            </a:p>
            <a:p>
              <a:pPr algn="l">
                <a:lnSpc>
                  <a:spcPts val="8262"/>
                </a:lnSpc>
              </a:pPr>
              <a:endParaRPr lang="en-US" sz="7650" b="1" dirty="0">
                <a:solidFill>
                  <a:srgbClr val="000000"/>
                </a:solidFill>
                <a:latin typeface="Aptos Bold"/>
                <a:ea typeface="Aptos Bold"/>
                <a:cs typeface="Aptos Bold"/>
                <a:sym typeface="Aptos Bold"/>
              </a:endParaRPr>
            </a:p>
            <a:p>
              <a:pPr algn="l">
                <a:lnSpc>
                  <a:spcPts val="8262"/>
                </a:lnSpc>
              </a:pPr>
              <a:endParaRPr lang="en-US" sz="7650" b="1" dirty="0">
                <a:solidFill>
                  <a:srgbClr val="000000"/>
                </a:solidFill>
                <a:latin typeface="Aptos Bold"/>
                <a:ea typeface="Aptos Bold"/>
                <a:cs typeface="Aptos Bold"/>
                <a:sym typeface="Aptos Bold"/>
              </a:endParaRPr>
            </a:p>
          </p:txBody>
        </p:sp>
      </p:grpSp>
      <p:grpSp>
        <p:nvGrpSpPr>
          <p:cNvPr id="12" name="Group 12"/>
          <p:cNvGrpSpPr/>
          <p:nvPr/>
        </p:nvGrpSpPr>
        <p:grpSpPr>
          <a:xfrm>
            <a:off x="1165860" y="474097"/>
            <a:ext cx="15956280" cy="3543047"/>
            <a:chOff x="0" y="0"/>
            <a:chExt cx="21275040" cy="4724062"/>
          </a:xfrm>
        </p:grpSpPr>
        <p:sp>
          <p:nvSpPr>
            <p:cNvPr id="13" name="Freeform 13"/>
            <p:cNvSpPr/>
            <p:nvPr/>
          </p:nvSpPr>
          <p:spPr>
            <a:xfrm>
              <a:off x="0" y="0"/>
              <a:ext cx="21275039" cy="4724062"/>
            </a:xfrm>
            <a:custGeom>
              <a:avLst/>
              <a:gdLst/>
              <a:ahLst/>
              <a:cxnLst/>
              <a:rect l="l" t="t" r="r" b="b"/>
              <a:pathLst>
                <a:path w="21275039" h="4724062">
                  <a:moveTo>
                    <a:pt x="0" y="0"/>
                  </a:moveTo>
                  <a:lnTo>
                    <a:pt x="21275039" y="0"/>
                  </a:lnTo>
                  <a:lnTo>
                    <a:pt x="21275039" y="4724062"/>
                  </a:lnTo>
                  <a:lnTo>
                    <a:pt x="0" y="4724062"/>
                  </a:lnTo>
                  <a:close/>
                </a:path>
              </a:pathLst>
            </a:custGeom>
            <a:solidFill>
              <a:srgbClr val="000000">
                <a:alpha val="0"/>
              </a:srgbClr>
            </a:solidFill>
          </p:spPr>
        </p:sp>
        <p:sp>
          <p:nvSpPr>
            <p:cNvPr id="14" name="TextBox 14"/>
            <p:cNvSpPr txBox="1"/>
            <p:nvPr/>
          </p:nvSpPr>
          <p:spPr>
            <a:xfrm>
              <a:off x="0" y="85725"/>
              <a:ext cx="21275040" cy="4638337"/>
            </a:xfrm>
            <a:prstGeom prst="rect">
              <a:avLst/>
            </a:prstGeom>
          </p:spPr>
          <p:txBody>
            <a:bodyPr lIns="0" tIns="0" rIns="0" bIns="0" rtlCol="0" anchor="ctr"/>
            <a:lstStyle/>
            <a:p>
              <a:pPr algn="ctr">
                <a:lnSpc>
                  <a:spcPts val="8262"/>
                </a:lnSpc>
              </a:pPr>
              <a:r>
                <a:rPr lang="en-US" sz="7650" b="1" dirty="0">
                  <a:solidFill>
                    <a:srgbClr val="003D06"/>
                  </a:solidFill>
                  <a:latin typeface="Aptos Bold"/>
                  <a:ea typeface="Aptos Bold"/>
                  <a:cs typeface="Aptos Bold"/>
                  <a:sym typeface="Aptos Bold"/>
                </a:rPr>
                <a:t>Methodology </a:t>
              </a:r>
            </a:p>
            <a:p>
              <a:pPr algn="l">
                <a:lnSpc>
                  <a:spcPts val="8262"/>
                </a:lnSpc>
              </a:pPr>
              <a:endParaRPr lang="en-US" sz="7650" b="1" dirty="0">
                <a:solidFill>
                  <a:srgbClr val="003D06"/>
                </a:solidFill>
                <a:latin typeface="Aptos Bold"/>
                <a:ea typeface="Aptos Bold"/>
                <a:cs typeface="Aptos Bold"/>
                <a:sym typeface="Aptos Bold"/>
              </a:endParaRPr>
            </a:p>
            <a:p>
              <a:pPr algn="l">
                <a:lnSpc>
                  <a:spcPts val="8262"/>
                </a:lnSpc>
              </a:pPr>
              <a:endParaRPr lang="en-US" sz="7650" b="1" dirty="0">
                <a:solidFill>
                  <a:srgbClr val="003D06"/>
                </a:solidFill>
                <a:latin typeface="Aptos Bold"/>
                <a:ea typeface="Aptos Bold"/>
                <a:cs typeface="Aptos Bold"/>
                <a:sym typeface="Aptos Bold"/>
              </a:endParaRPr>
            </a:p>
          </p:txBody>
        </p:sp>
      </p:grpSp>
      <p:grpSp>
        <p:nvGrpSpPr>
          <p:cNvPr id="15" name="Group 15"/>
          <p:cNvGrpSpPr/>
          <p:nvPr/>
        </p:nvGrpSpPr>
        <p:grpSpPr>
          <a:xfrm>
            <a:off x="1590200" y="2806649"/>
            <a:ext cx="7736681" cy="1065228"/>
            <a:chOff x="0" y="0"/>
            <a:chExt cx="10315574" cy="1420304"/>
          </a:xfrm>
        </p:grpSpPr>
        <p:sp>
          <p:nvSpPr>
            <p:cNvPr id="16" name="Freeform 16"/>
            <p:cNvSpPr/>
            <p:nvPr/>
          </p:nvSpPr>
          <p:spPr>
            <a:xfrm>
              <a:off x="0" y="0"/>
              <a:ext cx="10315574" cy="1420304"/>
            </a:xfrm>
            <a:custGeom>
              <a:avLst/>
              <a:gdLst/>
              <a:ahLst/>
              <a:cxnLst/>
              <a:rect l="l" t="t" r="r" b="b"/>
              <a:pathLst>
                <a:path w="10315574" h="1420304">
                  <a:moveTo>
                    <a:pt x="0" y="0"/>
                  </a:moveTo>
                  <a:lnTo>
                    <a:pt x="10315574" y="0"/>
                  </a:lnTo>
                  <a:lnTo>
                    <a:pt x="10315574" y="1420304"/>
                  </a:lnTo>
                  <a:lnTo>
                    <a:pt x="0" y="1420304"/>
                  </a:lnTo>
                  <a:close/>
                </a:path>
              </a:pathLst>
            </a:custGeom>
            <a:solidFill>
              <a:srgbClr val="000000">
                <a:alpha val="0"/>
              </a:srgbClr>
            </a:solidFill>
          </p:spPr>
        </p:sp>
        <p:sp>
          <p:nvSpPr>
            <p:cNvPr id="17" name="TextBox 17"/>
            <p:cNvSpPr txBox="1"/>
            <p:nvPr/>
          </p:nvSpPr>
          <p:spPr>
            <a:xfrm>
              <a:off x="0" y="-38100"/>
              <a:ext cx="10315574" cy="1458404"/>
            </a:xfrm>
            <a:prstGeom prst="rect">
              <a:avLst/>
            </a:prstGeom>
          </p:spPr>
          <p:txBody>
            <a:bodyPr lIns="0" tIns="0" rIns="0" bIns="0" rtlCol="0" anchor="b"/>
            <a:lstStyle/>
            <a:p>
              <a:pPr algn="l">
                <a:lnSpc>
                  <a:spcPts val="4536"/>
                </a:lnSpc>
              </a:pPr>
              <a:r>
                <a:rPr lang="en-US" sz="4200" b="1">
                  <a:solidFill>
                    <a:srgbClr val="1F3D00"/>
                  </a:solidFill>
                  <a:latin typeface="Times New Roman Bold"/>
                  <a:ea typeface="Times New Roman Bold"/>
                  <a:cs typeface="Times New Roman Bold"/>
                  <a:sym typeface="Times New Roman Bold"/>
                </a:rPr>
                <a:t>3. Data Storage (History Feature)</a:t>
              </a:r>
            </a:p>
          </p:txBody>
        </p:sp>
      </p:grpSp>
      <p:sp>
        <p:nvSpPr>
          <p:cNvPr id="18" name="TextBox 18"/>
          <p:cNvSpPr txBox="1"/>
          <p:nvPr/>
        </p:nvSpPr>
        <p:spPr>
          <a:xfrm>
            <a:off x="1590200" y="3988569"/>
            <a:ext cx="7553800" cy="3587496"/>
          </a:xfrm>
          <a:prstGeom prst="rect">
            <a:avLst/>
          </a:prstGeom>
        </p:spPr>
        <p:txBody>
          <a:bodyPr lIns="0" tIns="0" rIns="0" bIns="0" rtlCol="0" anchor="t">
            <a:spAutoFit/>
          </a:bodyPr>
          <a:lstStyle/>
          <a:p>
            <a:pPr marL="524828" lvl="1" indent="-262414" algn="l">
              <a:lnSpc>
                <a:spcPts val="3132"/>
              </a:lnSpc>
              <a:buFont typeface="Arial"/>
              <a:buChar char="•"/>
            </a:pPr>
            <a:r>
              <a:rPr lang="en-US" sz="2900" dirty="0">
                <a:solidFill>
                  <a:srgbClr val="3E6419"/>
                </a:solidFill>
                <a:latin typeface="Times New Roman"/>
                <a:ea typeface="Times New Roman"/>
                <a:cs typeface="Times New Roman"/>
                <a:sym typeface="Times New Roman"/>
              </a:rPr>
              <a:t>Each user's data is stored in a database (Firebase / </a:t>
            </a:r>
            <a:r>
              <a:rPr lang="en-US" sz="2900" dirty="0" err="1">
                <a:solidFill>
                  <a:srgbClr val="3E6419"/>
                </a:solidFill>
                <a:latin typeface="Times New Roman"/>
                <a:ea typeface="Times New Roman"/>
                <a:cs typeface="Times New Roman"/>
                <a:sym typeface="Times New Roman"/>
              </a:rPr>
              <a:t>MongoDB</a:t>
            </a:r>
            <a:r>
              <a:rPr lang="en-US" sz="2900" dirty="0">
                <a:solidFill>
                  <a:srgbClr val="3E6419"/>
                </a:solidFill>
                <a:latin typeface="Times New Roman"/>
                <a:ea typeface="Times New Roman"/>
                <a:cs typeface="Times New Roman"/>
                <a:sym typeface="Times New Roman"/>
              </a:rPr>
              <a:t> / SQLite)</a:t>
            </a:r>
          </a:p>
          <a:p>
            <a:pPr marL="524828" lvl="1" indent="-262414" algn="l">
              <a:lnSpc>
                <a:spcPts val="3132"/>
              </a:lnSpc>
              <a:buFont typeface="Arial"/>
              <a:buChar char="•"/>
            </a:pPr>
            <a:r>
              <a:rPr lang="en-US" sz="2900" dirty="0">
                <a:solidFill>
                  <a:srgbClr val="3E6419"/>
                </a:solidFill>
                <a:latin typeface="Times New Roman"/>
                <a:ea typeface="Times New Roman"/>
                <a:cs typeface="Times New Roman"/>
                <a:sym typeface="Times New Roman"/>
              </a:rPr>
              <a:t>Submissions saved with:</a:t>
            </a:r>
          </a:p>
          <a:p>
            <a:pPr marL="1629729" lvl="2" indent="-543243" algn="l">
              <a:lnSpc>
                <a:spcPts val="3132"/>
              </a:lnSpc>
              <a:buFont typeface="Arial"/>
              <a:buChar char="⚬"/>
            </a:pPr>
            <a:r>
              <a:rPr lang="en-US" sz="2900" dirty="0">
                <a:solidFill>
                  <a:srgbClr val="3E6419"/>
                </a:solidFill>
                <a:latin typeface="Times New Roman"/>
                <a:ea typeface="Times New Roman"/>
                <a:cs typeface="Times New Roman"/>
                <a:sym typeface="Times New Roman"/>
              </a:rPr>
              <a:t>User ID</a:t>
            </a:r>
          </a:p>
          <a:p>
            <a:pPr marL="1629729" lvl="2" indent="-543243" algn="l">
              <a:lnSpc>
                <a:spcPts val="3132"/>
              </a:lnSpc>
              <a:buFont typeface="Arial"/>
              <a:buChar char="⚬"/>
            </a:pPr>
            <a:r>
              <a:rPr lang="en-US" sz="2900" dirty="0">
                <a:solidFill>
                  <a:srgbClr val="3E6419"/>
                </a:solidFill>
                <a:latin typeface="Times New Roman"/>
                <a:ea typeface="Times New Roman"/>
                <a:cs typeface="Times New Roman"/>
                <a:sym typeface="Times New Roman"/>
              </a:rPr>
              <a:t>Timestamp (month/year)</a:t>
            </a:r>
          </a:p>
          <a:p>
            <a:pPr marL="1629729" lvl="2" indent="-543243" algn="l">
              <a:lnSpc>
                <a:spcPts val="3132"/>
              </a:lnSpc>
              <a:buFont typeface="Arial"/>
              <a:buChar char="⚬"/>
            </a:pPr>
            <a:r>
              <a:rPr lang="en-US" sz="2900" dirty="0">
                <a:solidFill>
                  <a:srgbClr val="3E6419"/>
                </a:solidFill>
                <a:latin typeface="Times New Roman"/>
                <a:ea typeface="Times New Roman"/>
                <a:cs typeface="Times New Roman"/>
                <a:sym typeface="Times New Roman"/>
              </a:rPr>
              <a:t>Category-wise emissions</a:t>
            </a:r>
          </a:p>
          <a:p>
            <a:pPr marL="1629729" lvl="2" indent="-543243" algn="l">
              <a:lnSpc>
                <a:spcPts val="3132"/>
              </a:lnSpc>
              <a:buFont typeface="Arial"/>
              <a:buChar char="⚬"/>
            </a:pPr>
            <a:r>
              <a:rPr lang="en-US" sz="2900" dirty="0">
                <a:solidFill>
                  <a:srgbClr val="3E6419"/>
                </a:solidFill>
                <a:latin typeface="Times New Roman"/>
                <a:ea typeface="Times New Roman"/>
                <a:cs typeface="Times New Roman"/>
                <a:sym typeface="Times New Roman"/>
              </a:rPr>
              <a:t>Total emission value</a:t>
            </a:r>
          </a:p>
          <a:p>
            <a:pPr marL="524828" lvl="1" indent="-262414" algn="l">
              <a:lnSpc>
                <a:spcPts val="3132"/>
              </a:lnSpc>
              <a:buFont typeface="Arial"/>
              <a:buChar char="•"/>
            </a:pPr>
            <a:r>
              <a:rPr lang="en-US" sz="2900" dirty="0">
                <a:solidFill>
                  <a:srgbClr val="3E6419"/>
                </a:solidFill>
                <a:latin typeface="Times New Roman"/>
                <a:ea typeface="Times New Roman"/>
                <a:cs typeface="Times New Roman"/>
                <a:sym typeface="Times New Roman"/>
              </a:rPr>
              <a:t>Enables retrieval of history and trend analysis over time</a:t>
            </a:r>
          </a:p>
        </p:txBody>
      </p:sp>
      <p:grpSp>
        <p:nvGrpSpPr>
          <p:cNvPr id="19" name="Group 19"/>
          <p:cNvGrpSpPr/>
          <p:nvPr/>
        </p:nvGrpSpPr>
        <p:grpSpPr>
          <a:xfrm>
            <a:off x="9382194" y="2806649"/>
            <a:ext cx="7774782" cy="1065228"/>
            <a:chOff x="0" y="0"/>
            <a:chExt cx="10366376" cy="1420304"/>
          </a:xfrm>
        </p:grpSpPr>
        <p:sp>
          <p:nvSpPr>
            <p:cNvPr id="20" name="Freeform 20"/>
            <p:cNvSpPr/>
            <p:nvPr/>
          </p:nvSpPr>
          <p:spPr>
            <a:xfrm>
              <a:off x="0" y="0"/>
              <a:ext cx="10366376" cy="1420304"/>
            </a:xfrm>
            <a:custGeom>
              <a:avLst/>
              <a:gdLst/>
              <a:ahLst/>
              <a:cxnLst/>
              <a:rect l="l" t="t" r="r" b="b"/>
              <a:pathLst>
                <a:path w="10366376" h="1420304">
                  <a:moveTo>
                    <a:pt x="0" y="0"/>
                  </a:moveTo>
                  <a:lnTo>
                    <a:pt x="10366376" y="0"/>
                  </a:lnTo>
                  <a:lnTo>
                    <a:pt x="10366376" y="1420304"/>
                  </a:lnTo>
                  <a:lnTo>
                    <a:pt x="0" y="1420304"/>
                  </a:lnTo>
                  <a:close/>
                </a:path>
              </a:pathLst>
            </a:custGeom>
            <a:solidFill>
              <a:srgbClr val="000000">
                <a:alpha val="0"/>
              </a:srgbClr>
            </a:solidFill>
          </p:spPr>
        </p:sp>
        <p:sp>
          <p:nvSpPr>
            <p:cNvPr id="21" name="TextBox 21"/>
            <p:cNvSpPr txBox="1"/>
            <p:nvPr/>
          </p:nvSpPr>
          <p:spPr>
            <a:xfrm>
              <a:off x="0" y="-38100"/>
              <a:ext cx="10366376" cy="1458404"/>
            </a:xfrm>
            <a:prstGeom prst="rect">
              <a:avLst/>
            </a:prstGeom>
          </p:spPr>
          <p:txBody>
            <a:bodyPr lIns="0" tIns="0" rIns="0" bIns="0" rtlCol="0" anchor="b"/>
            <a:lstStyle/>
            <a:p>
              <a:pPr algn="l">
                <a:lnSpc>
                  <a:spcPts val="4536"/>
                </a:lnSpc>
              </a:pPr>
              <a:r>
                <a:rPr lang="en-US" sz="4200" b="1">
                  <a:solidFill>
                    <a:srgbClr val="1F3D00"/>
                  </a:solidFill>
                  <a:latin typeface="Times New Roman Bold"/>
                  <a:ea typeface="Times New Roman Bold"/>
                  <a:cs typeface="Times New Roman Bold"/>
                  <a:sym typeface="Times New Roman Bold"/>
                </a:rPr>
                <a:t>4. Suggestion Engine</a:t>
              </a:r>
            </a:p>
          </p:txBody>
        </p:sp>
      </p:grpSp>
      <p:sp>
        <p:nvSpPr>
          <p:cNvPr id="22" name="TextBox 22"/>
          <p:cNvSpPr txBox="1"/>
          <p:nvPr/>
        </p:nvSpPr>
        <p:spPr>
          <a:xfrm>
            <a:off x="9382194" y="3988569"/>
            <a:ext cx="7591902" cy="5930646"/>
          </a:xfrm>
          <a:prstGeom prst="rect">
            <a:avLst/>
          </a:prstGeom>
        </p:spPr>
        <p:txBody>
          <a:bodyPr lIns="0" tIns="0" rIns="0" bIns="0" rtlCol="0" anchor="t">
            <a:spAutoFit/>
          </a:bodyPr>
          <a:lstStyle/>
          <a:p>
            <a:pPr marL="524828" lvl="1" indent="-262414" algn="l">
              <a:lnSpc>
                <a:spcPts val="3132"/>
              </a:lnSpc>
              <a:buFont typeface="Arial"/>
              <a:buChar char="•"/>
            </a:pPr>
            <a:r>
              <a:rPr lang="en-US" sz="2900" dirty="0">
                <a:solidFill>
                  <a:srgbClr val="3E6419"/>
                </a:solidFill>
                <a:latin typeface="Times New Roman"/>
                <a:ea typeface="Times New Roman"/>
                <a:cs typeface="Times New Roman"/>
                <a:sym typeface="Times New Roman"/>
              </a:rPr>
              <a:t>The app suggests eco-friendly actions based on usage</a:t>
            </a:r>
          </a:p>
          <a:p>
            <a:pPr marL="524828" lvl="1" indent="-262414" algn="l">
              <a:lnSpc>
                <a:spcPts val="3132"/>
              </a:lnSpc>
              <a:buFont typeface="Arial"/>
              <a:buChar char="•"/>
            </a:pPr>
            <a:r>
              <a:rPr lang="en-US" sz="2900" dirty="0">
                <a:solidFill>
                  <a:srgbClr val="3E6419"/>
                </a:solidFill>
                <a:latin typeface="Times New Roman"/>
                <a:ea typeface="Times New Roman"/>
                <a:cs typeface="Times New Roman"/>
                <a:sym typeface="Times New Roman"/>
              </a:rPr>
              <a:t>Rule-based system triggers suggestions when thresholds are exceeded</a:t>
            </a:r>
          </a:p>
          <a:p>
            <a:pPr marL="524828" lvl="1" indent="-262414" algn="l">
              <a:lnSpc>
                <a:spcPts val="3132"/>
              </a:lnSpc>
              <a:buFont typeface="Arial"/>
              <a:buChar char="•"/>
            </a:pPr>
            <a:r>
              <a:rPr lang="en-US" sz="2900" dirty="0">
                <a:solidFill>
                  <a:srgbClr val="3E6419"/>
                </a:solidFill>
                <a:latin typeface="Times New Roman"/>
                <a:ea typeface="Times New Roman"/>
                <a:cs typeface="Times New Roman"/>
                <a:sym typeface="Times New Roman"/>
              </a:rPr>
              <a:t>Examples:</a:t>
            </a:r>
          </a:p>
          <a:p>
            <a:pPr marL="1353504" lvl="2" indent="-451168" algn="l">
              <a:lnSpc>
                <a:spcPts val="3132"/>
              </a:lnSpc>
              <a:buFont typeface="Arial"/>
              <a:buChar char="⚬"/>
            </a:pPr>
            <a:r>
              <a:rPr lang="en-US" sz="2900" dirty="0">
                <a:solidFill>
                  <a:srgbClr val="3E6419"/>
                </a:solidFill>
                <a:latin typeface="Times New Roman"/>
                <a:ea typeface="Times New Roman"/>
                <a:cs typeface="Times New Roman"/>
                <a:sym typeface="Times New Roman"/>
              </a:rPr>
              <a:t>High transport use → Suggest using public transport</a:t>
            </a:r>
          </a:p>
          <a:p>
            <a:pPr marL="1353504" lvl="2" indent="-451168" algn="l">
              <a:lnSpc>
                <a:spcPts val="3132"/>
              </a:lnSpc>
              <a:buFont typeface="Arial"/>
              <a:buChar char="⚬"/>
            </a:pPr>
            <a:r>
              <a:rPr lang="en-US" sz="2900" dirty="0">
                <a:solidFill>
                  <a:srgbClr val="3E6419"/>
                </a:solidFill>
                <a:latin typeface="Times New Roman"/>
                <a:ea typeface="Times New Roman"/>
                <a:cs typeface="Times New Roman"/>
                <a:sym typeface="Times New Roman"/>
              </a:rPr>
              <a:t>High food emissions → Suggest vegetarian meals twice a week</a:t>
            </a:r>
          </a:p>
          <a:p>
            <a:pPr marL="1353504" lvl="2" indent="-451168" algn="l">
              <a:lnSpc>
                <a:spcPts val="3132"/>
              </a:lnSpc>
              <a:buFont typeface="Arial"/>
              <a:buChar char="⚬"/>
            </a:pPr>
            <a:r>
              <a:rPr lang="en-US" sz="2900" dirty="0">
                <a:solidFill>
                  <a:srgbClr val="3E6419"/>
                </a:solidFill>
                <a:latin typeface="Times New Roman"/>
                <a:ea typeface="Times New Roman"/>
                <a:cs typeface="Times New Roman"/>
                <a:sym typeface="Times New Roman"/>
              </a:rPr>
              <a:t>High electricity → Suggest using LED or solar power</a:t>
            </a:r>
          </a:p>
          <a:p>
            <a:pPr marL="1353504" lvl="2" indent="-451168" algn="l">
              <a:lnSpc>
                <a:spcPts val="3132"/>
              </a:lnSpc>
              <a:buFont typeface="Arial"/>
              <a:buChar char="⚬"/>
            </a:pPr>
            <a:r>
              <a:rPr lang="en-US" sz="2900" dirty="0">
                <a:solidFill>
                  <a:srgbClr val="3E6419"/>
                </a:solidFill>
                <a:latin typeface="Times New Roman"/>
                <a:ea typeface="Times New Roman"/>
                <a:cs typeface="Times New Roman"/>
                <a:sym typeface="Times New Roman"/>
              </a:rPr>
              <a:t>High shopping → Recommend buying second-hand or reducing fast fashion</a:t>
            </a:r>
          </a:p>
          <a:p>
            <a:pPr marL="524828" lvl="1" indent="-262414" algn="l">
              <a:lnSpc>
                <a:spcPts val="3132"/>
              </a:lnSpc>
              <a:buFont typeface="Arial"/>
              <a:buChar char="•"/>
            </a:pPr>
            <a:r>
              <a:rPr lang="en-US" sz="2900" dirty="0">
                <a:solidFill>
                  <a:srgbClr val="3E6419"/>
                </a:solidFill>
                <a:latin typeface="Times New Roman"/>
                <a:ea typeface="Times New Roman"/>
                <a:cs typeface="Times New Roman"/>
                <a:sym typeface="Times New Roman"/>
              </a:rPr>
              <a:t>Suggestions are shown on a dedicated page</a:t>
            </a:r>
          </a:p>
          <a:p>
            <a:pPr marL="524828" lvl="1" indent="-262414" algn="l">
              <a:lnSpc>
                <a:spcPts val="3132"/>
              </a:lnSpc>
            </a:pPr>
            <a:endParaRPr lang="en-US" sz="2900" dirty="0">
              <a:solidFill>
                <a:srgbClr val="3E6419"/>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222" b="-1222"/>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1152089" y="1490513"/>
            <a:ext cx="16274313" cy="7777414"/>
            <a:chOff x="0" y="0"/>
            <a:chExt cx="4286239" cy="2048373"/>
          </a:xfrm>
        </p:grpSpPr>
        <p:sp>
          <p:nvSpPr>
            <p:cNvPr id="7" name="Freeform 7"/>
            <p:cNvSpPr/>
            <p:nvPr/>
          </p:nvSpPr>
          <p:spPr>
            <a:xfrm>
              <a:off x="0" y="0"/>
              <a:ext cx="4286239" cy="2048373"/>
            </a:xfrm>
            <a:custGeom>
              <a:avLst/>
              <a:gdLst/>
              <a:ahLst/>
              <a:cxnLst/>
              <a:rect l="l" t="t" r="r" b="b"/>
              <a:pathLst>
                <a:path w="4286239" h="2048373">
                  <a:moveTo>
                    <a:pt x="47571" y="0"/>
                  </a:moveTo>
                  <a:lnTo>
                    <a:pt x="4238667" y="0"/>
                  </a:lnTo>
                  <a:cubicBezTo>
                    <a:pt x="4264940" y="0"/>
                    <a:pt x="4286239" y="21298"/>
                    <a:pt x="4286239" y="47571"/>
                  </a:cubicBezTo>
                  <a:lnTo>
                    <a:pt x="4286239" y="2000801"/>
                  </a:lnTo>
                  <a:cubicBezTo>
                    <a:pt x="4286239" y="2027074"/>
                    <a:pt x="4264940" y="2048373"/>
                    <a:pt x="4238667" y="2048373"/>
                  </a:cubicBezTo>
                  <a:lnTo>
                    <a:pt x="47571" y="2048373"/>
                  </a:lnTo>
                  <a:cubicBezTo>
                    <a:pt x="21298" y="2048373"/>
                    <a:pt x="0" y="2027074"/>
                    <a:pt x="0" y="2000801"/>
                  </a:cubicBezTo>
                  <a:lnTo>
                    <a:pt x="0" y="47571"/>
                  </a:lnTo>
                  <a:cubicBezTo>
                    <a:pt x="0" y="21298"/>
                    <a:pt x="21298" y="0"/>
                    <a:pt x="47571" y="0"/>
                  </a:cubicBezTo>
                  <a:close/>
                </a:path>
              </a:pathLst>
            </a:custGeom>
            <a:solidFill>
              <a:srgbClr val="FFFFFF"/>
            </a:solidFill>
          </p:spPr>
        </p:sp>
        <p:sp>
          <p:nvSpPr>
            <p:cNvPr id="8" name="TextBox 8"/>
            <p:cNvSpPr txBox="1"/>
            <p:nvPr/>
          </p:nvSpPr>
          <p:spPr>
            <a:xfrm>
              <a:off x="0" y="-38100"/>
              <a:ext cx="4286239" cy="2086473"/>
            </a:xfrm>
            <a:prstGeom prst="rect">
              <a:avLst/>
            </a:prstGeom>
          </p:spPr>
          <p:txBody>
            <a:bodyPr lIns="50800" tIns="50800" rIns="50800" bIns="50800" rtlCol="0" anchor="ctr"/>
            <a:lstStyle/>
            <a:p>
              <a:pPr algn="ctr">
                <a:lnSpc>
                  <a:spcPts val="3011"/>
                </a:lnSpc>
              </a:pPr>
              <a:endParaRPr/>
            </a:p>
          </p:txBody>
        </p:sp>
      </p:grpSp>
      <p:grpSp>
        <p:nvGrpSpPr>
          <p:cNvPr id="9" name="Group 9"/>
          <p:cNvGrpSpPr/>
          <p:nvPr/>
        </p:nvGrpSpPr>
        <p:grpSpPr>
          <a:xfrm>
            <a:off x="2005665" y="438535"/>
            <a:ext cx="15773400" cy="1988345"/>
            <a:chOff x="0" y="0"/>
            <a:chExt cx="21031200" cy="2651126"/>
          </a:xfrm>
        </p:grpSpPr>
        <p:sp>
          <p:nvSpPr>
            <p:cNvPr id="10" name="Freeform 10"/>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11" name="TextBox 11"/>
            <p:cNvSpPr txBox="1"/>
            <p:nvPr/>
          </p:nvSpPr>
          <p:spPr>
            <a:xfrm>
              <a:off x="0" y="85725"/>
              <a:ext cx="21031200" cy="2565401"/>
            </a:xfrm>
            <a:prstGeom prst="rect">
              <a:avLst/>
            </a:prstGeom>
          </p:spPr>
          <p:txBody>
            <a:bodyPr lIns="0" tIns="0" rIns="0" bIns="0" rtlCol="0" anchor="ctr"/>
            <a:lstStyle/>
            <a:p>
              <a:pPr algn="ctr">
                <a:lnSpc>
                  <a:spcPts val="8262"/>
                </a:lnSpc>
              </a:pPr>
              <a:r>
                <a:rPr lang="en-US" sz="7650" b="1" dirty="0" smtClean="0">
                  <a:solidFill>
                    <a:srgbClr val="000000"/>
                  </a:solidFill>
                  <a:latin typeface="Aptos Bold"/>
                  <a:ea typeface="Aptos Bold"/>
                  <a:cs typeface="Aptos Bold"/>
                  <a:sym typeface="Aptos Bold"/>
                </a:rPr>
                <a:t> </a:t>
              </a:r>
              <a:endParaRPr lang="en-US" sz="7650" b="1" dirty="0">
                <a:solidFill>
                  <a:srgbClr val="000000"/>
                </a:solidFill>
                <a:latin typeface="Aptos Bold"/>
                <a:ea typeface="Aptos Bold"/>
                <a:cs typeface="Aptos Bold"/>
                <a:sym typeface="Aptos Bold"/>
              </a:endParaRPr>
            </a:p>
            <a:p>
              <a:pPr algn="l">
                <a:lnSpc>
                  <a:spcPts val="8262"/>
                </a:lnSpc>
              </a:pPr>
              <a:endParaRPr lang="en-US" sz="7650" b="1" dirty="0">
                <a:solidFill>
                  <a:srgbClr val="000000"/>
                </a:solidFill>
                <a:latin typeface="Aptos Bold"/>
                <a:ea typeface="Aptos Bold"/>
                <a:cs typeface="Aptos Bold"/>
                <a:sym typeface="Aptos Bold"/>
              </a:endParaRPr>
            </a:p>
            <a:p>
              <a:pPr algn="l">
                <a:lnSpc>
                  <a:spcPts val="8262"/>
                </a:lnSpc>
              </a:pPr>
              <a:endParaRPr lang="en-US" sz="7650" b="1" dirty="0">
                <a:solidFill>
                  <a:srgbClr val="000000"/>
                </a:solidFill>
                <a:latin typeface="Aptos Bold"/>
                <a:ea typeface="Aptos Bold"/>
                <a:cs typeface="Aptos Bold"/>
                <a:sym typeface="Aptos Bold"/>
              </a:endParaRPr>
            </a:p>
            <a:p>
              <a:pPr algn="ctr">
                <a:lnSpc>
                  <a:spcPts val="8262"/>
                </a:lnSpc>
              </a:pPr>
              <a:endParaRPr lang="en-US" sz="7650" b="1" dirty="0">
                <a:solidFill>
                  <a:srgbClr val="000000"/>
                </a:solidFill>
                <a:latin typeface="Aptos Bold"/>
                <a:ea typeface="Aptos Bold"/>
                <a:cs typeface="Aptos Bold"/>
                <a:sym typeface="Aptos Bold"/>
              </a:endParaRPr>
            </a:p>
          </p:txBody>
        </p:sp>
      </p:grpSp>
      <p:grpSp>
        <p:nvGrpSpPr>
          <p:cNvPr id="12" name="Group 12"/>
          <p:cNvGrpSpPr/>
          <p:nvPr/>
        </p:nvGrpSpPr>
        <p:grpSpPr>
          <a:xfrm>
            <a:off x="1152089" y="198923"/>
            <a:ext cx="15773400" cy="3543047"/>
            <a:chOff x="0" y="0"/>
            <a:chExt cx="21031200" cy="4724062"/>
          </a:xfrm>
        </p:grpSpPr>
        <p:sp>
          <p:nvSpPr>
            <p:cNvPr id="13" name="Freeform 13"/>
            <p:cNvSpPr/>
            <p:nvPr/>
          </p:nvSpPr>
          <p:spPr>
            <a:xfrm>
              <a:off x="0" y="0"/>
              <a:ext cx="21031200" cy="4724062"/>
            </a:xfrm>
            <a:custGeom>
              <a:avLst/>
              <a:gdLst/>
              <a:ahLst/>
              <a:cxnLst/>
              <a:rect l="l" t="t" r="r" b="b"/>
              <a:pathLst>
                <a:path w="21031200" h="4724062">
                  <a:moveTo>
                    <a:pt x="0" y="0"/>
                  </a:moveTo>
                  <a:lnTo>
                    <a:pt x="21031200" y="0"/>
                  </a:lnTo>
                  <a:lnTo>
                    <a:pt x="21031200" y="4724062"/>
                  </a:lnTo>
                  <a:lnTo>
                    <a:pt x="0" y="4724062"/>
                  </a:lnTo>
                  <a:close/>
                </a:path>
              </a:pathLst>
            </a:custGeom>
            <a:solidFill>
              <a:srgbClr val="000000">
                <a:alpha val="0"/>
              </a:srgbClr>
            </a:solidFill>
          </p:spPr>
        </p:sp>
        <p:sp>
          <p:nvSpPr>
            <p:cNvPr id="14" name="TextBox 14"/>
            <p:cNvSpPr txBox="1"/>
            <p:nvPr/>
          </p:nvSpPr>
          <p:spPr>
            <a:xfrm>
              <a:off x="0" y="85725"/>
              <a:ext cx="21031200" cy="4638337"/>
            </a:xfrm>
            <a:prstGeom prst="rect">
              <a:avLst/>
            </a:prstGeom>
          </p:spPr>
          <p:txBody>
            <a:bodyPr lIns="0" tIns="0" rIns="0" bIns="0" rtlCol="0" anchor="ctr"/>
            <a:lstStyle/>
            <a:p>
              <a:pPr algn="ctr">
                <a:lnSpc>
                  <a:spcPts val="8262"/>
                </a:lnSpc>
              </a:pPr>
              <a:r>
                <a:rPr lang="en-US" sz="7650" b="1">
                  <a:solidFill>
                    <a:srgbClr val="06370B"/>
                  </a:solidFill>
                  <a:latin typeface="Aptos Bold"/>
                  <a:ea typeface="Aptos Bold"/>
                  <a:cs typeface="Aptos Bold"/>
                  <a:sym typeface="Aptos Bold"/>
                </a:rPr>
                <a:t>Methodology </a:t>
              </a:r>
            </a:p>
            <a:p>
              <a:pPr algn="l">
                <a:lnSpc>
                  <a:spcPts val="8262"/>
                </a:lnSpc>
              </a:pPr>
              <a:endParaRPr lang="en-US" sz="7650" b="1">
                <a:solidFill>
                  <a:srgbClr val="06370B"/>
                </a:solidFill>
                <a:latin typeface="Aptos Bold"/>
                <a:ea typeface="Aptos Bold"/>
                <a:cs typeface="Aptos Bold"/>
                <a:sym typeface="Aptos Bold"/>
              </a:endParaRPr>
            </a:p>
            <a:p>
              <a:pPr algn="l">
                <a:lnSpc>
                  <a:spcPts val="8262"/>
                </a:lnSpc>
              </a:pPr>
              <a:endParaRPr lang="en-US" sz="7650" b="1">
                <a:solidFill>
                  <a:srgbClr val="06370B"/>
                </a:solidFill>
                <a:latin typeface="Aptos Bold"/>
                <a:ea typeface="Aptos Bold"/>
                <a:cs typeface="Aptos Bold"/>
                <a:sym typeface="Aptos Bold"/>
              </a:endParaRPr>
            </a:p>
          </p:txBody>
        </p:sp>
      </p:grpSp>
      <p:grpSp>
        <p:nvGrpSpPr>
          <p:cNvPr id="15" name="Group 15"/>
          <p:cNvGrpSpPr/>
          <p:nvPr/>
        </p:nvGrpSpPr>
        <p:grpSpPr>
          <a:xfrm>
            <a:off x="1637860" y="2506101"/>
            <a:ext cx="7736681" cy="1235868"/>
            <a:chOff x="0" y="0"/>
            <a:chExt cx="10315574" cy="1647824"/>
          </a:xfrm>
        </p:grpSpPr>
        <p:sp>
          <p:nvSpPr>
            <p:cNvPr id="16" name="Freeform 16"/>
            <p:cNvSpPr/>
            <p:nvPr/>
          </p:nvSpPr>
          <p:spPr>
            <a:xfrm>
              <a:off x="0" y="0"/>
              <a:ext cx="10315574" cy="1647824"/>
            </a:xfrm>
            <a:custGeom>
              <a:avLst/>
              <a:gdLst/>
              <a:ahLst/>
              <a:cxnLst/>
              <a:rect l="l" t="t" r="r" b="b"/>
              <a:pathLst>
                <a:path w="10315574" h="1647824">
                  <a:moveTo>
                    <a:pt x="0" y="0"/>
                  </a:moveTo>
                  <a:lnTo>
                    <a:pt x="10315574" y="0"/>
                  </a:lnTo>
                  <a:lnTo>
                    <a:pt x="10315574" y="1647824"/>
                  </a:lnTo>
                  <a:lnTo>
                    <a:pt x="0" y="1647824"/>
                  </a:lnTo>
                  <a:close/>
                </a:path>
              </a:pathLst>
            </a:custGeom>
            <a:solidFill>
              <a:srgbClr val="000000">
                <a:alpha val="0"/>
              </a:srgbClr>
            </a:solidFill>
          </p:spPr>
        </p:sp>
        <p:sp>
          <p:nvSpPr>
            <p:cNvPr id="17" name="TextBox 17"/>
            <p:cNvSpPr txBox="1"/>
            <p:nvPr/>
          </p:nvSpPr>
          <p:spPr>
            <a:xfrm>
              <a:off x="0" y="-38100"/>
              <a:ext cx="10315574" cy="1685924"/>
            </a:xfrm>
            <a:prstGeom prst="rect">
              <a:avLst/>
            </a:prstGeom>
          </p:spPr>
          <p:txBody>
            <a:bodyPr lIns="0" tIns="0" rIns="0" bIns="0" rtlCol="0" anchor="b"/>
            <a:lstStyle/>
            <a:p>
              <a:pPr algn="l">
                <a:lnSpc>
                  <a:spcPts val="4536"/>
                </a:lnSpc>
              </a:pPr>
              <a:r>
                <a:rPr lang="en-US" sz="4200" b="1">
                  <a:solidFill>
                    <a:srgbClr val="003D06"/>
                  </a:solidFill>
                  <a:latin typeface="Times New Roman Bold"/>
                  <a:ea typeface="Times New Roman Bold"/>
                  <a:cs typeface="Times New Roman Bold"/>
                  <a:sym typeface="Times New Roman Bold"/>
                </a:rPr>
                <a:t>5. Data Visualization</a:t>
              </a:r>
            </a:p>
          </p:txBody>
        </p:sp>
      </p:grpSp>
      <p:sp>
        <p:nvSpPr>
          <p:cNvPr id="18" name="TextBox 18"/>
          <p:cNvSpPr txBox="1"/>
          <p:nvPr/>
        </p:nvSpPr>
        <p:spPr>
          <a:xfrm>
            <a:off x="1637860" y="3912531"/>
            <a:ext cx="7553800" cy="3587496"/>
          </a:xfrm>
          <a:prstGeom prst="rect">
            <a:avLst/>
          </a:prstGeom>
        </p:spPr>
        <p:txBody>
          <a:bodyPr lIns="0" tIns="0" rIns="0" bIns="0" rtlCol="0" anchor="t">
            <a:spAutoFit/>
          </a:bodyPr>
          <a:lstStyle/>
          <a:p>
            <a:pPr marL="524828" lvl="1" indent="-262414" algn="l">
              <a:lnSpc>
                <a:spcPts val="3132"/>
              </a:lnSpc>
              <a:buFont typeface="Arial"/>
              <a:buChar char="•"/>
            </a:pPr>
            <a:r>
              <a:rPr lang="en-US" sz="2900">
                <a:solidFill>
                  <a:srgbClr val="3E5725"/>
                </a:solidFill>
                <a:latin typeface="Times New Roman"/>
                <a:ea typeface="Times New Roman"/>
                <a:cs typeface="Times New Roman"/>
                <a:sym typeface="Times New Roman"/>
              </a:rPr>
              <a:t>The app includes graphical analytics for better understanding</a:t>
            </a:r>
          </a:p>
          <a:p>
            <a:pPr marL="524828" lvl="1" indent="-262414" algn="l">
              <a:lnSpc>
                <a:spcPts val="3132"/>
              </a:lnSpc>
              <a:buFont typeface="Arial"/>
              <a:buChar char="•"/>
            </a:pPr>
            <a:r>
              <a:rPr lang="en-US" sz="2900">
                <a:solidFill>
                  <a:srgbClr val="3E5725"/>
                </a:solidFill>
                <a:latin typeface="Times New Roman"/>
                <a:ea typeface="Times New Roman"/>
                <a:cs typeface="Times New Roman"/>
                <a:sym typeface="Times New Roman"/>
              </a:rPr>
              <a:t>Visualization types:</a:t>
            </a:r>
          </a:p>
          <a:p>
            <a:pPr marL="524828" lvl="1" indent="-262414" algn="l">
              <a:lnSpc>
                <a:spcPts val="3132"/>
              </a:lnSpc>
            </a:pPr>
            <a:r>
              <a:rPr lang="en-US" sz="2900" b="1">
                <a:solidFill>
                  <a:srgbClr val="3E5725"/>
                </a:solidFill>
                <a:latin typeface="Times New Roman Bold"/>
                <a:ea typeface="Times New Roman Bold"/>
                <a:cs typeface="Times New Roman Bold"/>
                <a:sym typeface="Times New Roman Bold"/>
              </a:rPr>
              <a:t>Bar Graphs</a:t>
            </a:r>
            <a:r>
              <a:rPr lang="en-US" sz="2900">
                <a:solidFill>
                  <a:srgbClr val="3E5725"/>
                </a:solidFill>
                <a:latin typeface="Times New Roman"/>
                <a:ea typeface="Times New Roman"/>
                <a:cs typeface="Times New Roman"/>
                <a:sym typeface="Times New Roman"/>
              </a:rPr>
              <a:t> – Monthly carbon footprint comparison</a:t>
            </a:r>
          </a:p>
          <a:p>
            <a:pPr marL="524828" lvl="1" indent="-262414" algn="l">
              <a:lnSpc>
                <a:spcPts val="3132"/>
              </a:lnSpc>
            </a:pPr>
            <a:r>
              <a:rPr lang="en-US" sz="2900" b="1">
                <a:solidFill>
                  <a:srgbClr val="3E5725"/>
                </a:solidFill>
                <a:latin typeface="Times New Roman Bold"/>
                <a:ea typeface="Times New Roman Bold"/>
                <a:cs typeface="Times New Roman Bold"/>
                <a:sym typeface="Times New Roman Bold"/>
              </a:rPr>
              <a:t>Pie Charts</a:t>
            </a:r>
            <a:r>
              <a:rPr lang="en-US" sz="2900">
                <a:solidFill>
                  <a:srgbClr val="3E5725"/>
                </a:solidFill>
                <a:latin typeface="Times New Roman"/>
                <a:ea typeface="Times New Roman"/>
                <a:cs typeface="Times New Roman"/>
                <a:sym typeface="Times New Roman"/>
              </a:rPr>
              <a:t> – Category-wise percentage breakdown</a:t>
            </a:r>
          </a:p>
          <a:p>
            <a:pPr marL="524828" lvl="1" indent="-262414" algn="l">
              <a:lnSpc>
                <a:spcPts val="3132"/>
              </a:lnSpc>
            </a:pPr>
            <a:r>
              <a:rPr lang="en-US" sz="2900" b="1">
                <a:solidFill>
                  <a:srgbClr val="3E5725"/>
                </a:solidFill>
                <a:latin typeface="Times New Roman Bold"/>
                <a:ea typeface="Times New Roman Bold"/>
                <a:cs typeface="Times New Roman Bold"/>
                <a:sym typeface="Times New Roman Bold"/>
              </a:rPr>
              <a:t>Line Charts</a:t>
            </a:r>
            <a:r>
              <a:rPr lang="en-US" sz="2900">
                <a:solidFill>
                  <a:srgbClr val="3E5725"/>
                </a:solidFill>
                <a:latin typeface="Times New Roman"/>
                <a:ea typeface="Times New Roman"/>
                <a:cs typeface="Times New Roman"/>
                <a:sym typeface="Times New Roman"/>
              </a:rPr>
              <a:t> – Emission trends over time</a:t>
            </a:r>
          </a:p>
          <a:p>
            <a:pPr marL="524828" lvl="1" indent="-262414" algn="l">
              <a:lnSpc>
                <a:spcPts val="3132"/>
              </a:lnSpc>
            </a:pPr>
            <a:r>
              <a:rPr lang="en-US" sz="2900" b="1">
                <a:solidFill>
                  <a:srgbClr val="3E5725"/>
                </a:solidFill>
                <a:latin typeface="Times New Roman Bold"/>
                <a:ea typeface="Times New Roman Bold"/>
                <a:cs typeface="Times New Roman Bold"/>
                <a:sym typeface="Times New Roman Bold"/>
              </a:rPr>
              <a:t>Text Logs</a:t>
            </a:r>
            <a:r>
              <a:rPr lang="en-US" sz="2900">
                <a:solidFill>
                  <a:srgbClr val="3E5725"/>
                </a:solidFill>
                <a:latin typeface="Times New Roman"/>
                <a:ea typeface="Times New Roman"/>
                <a:cs typeface="Times New Roman"/>
                <a:sym typeface="Times New Roman"/>
              </a:rPr>
              <a:t> – Simple view of previous entries</a:t>
            </a:r>
          </a:p>
        </p:txBody>
      </p:sp>
      <p:grpSp>
        <p:nvGrpSpPr>
          <p:cNvPr id="19" name="Group 19"/>
          <p:cNvGrpSpPr/>
          <p:nvPr/>
        </p:nvGrpSpPr>
        <p:grpSpPr>
          <a:xfrm>
            <a:off x="9191660" y="2506101"/>
            <a:ext cx="7774782" cy="1235868"/>
            <a:chOff x="0" y="0"/>
            <a:chExt cx="10366376" cy="1647824"/>
          </a:xfrm>
        </p:grpSpPr>
        <p:sp>
          <p:nvSpPr>
            <p:cNvPr id="20" name="Freeform 20"/>
            <p:cNvSpPr/>
            <p:nvPr/>
          </p:nvSpPr>
          <p:spPr>
            <a:xfrm>
              <a:off x="0" y="0"/>
              <a:ext cx="10366376" cy="1647824"/>
            </a:xfrm>
            <a:custGeom>
              <a:avLst/>
              <a:gdLst/>
              <a:ahLst/>
              <a:cxnLst/>
              <a:rect l="l" t="t" r="r" b="b"/>
              <a:pathLst>
                <a:path w="10366376" h="1647824">
                  <a:moveTo>
                    <a:pt x="0" y="0"/>
                  </a:moveTo>
                  <a:lnTo>
                    <a:pt x="10366376" y="0"/>
                  </a:lnTo>
                  <a:lnTo>
                    <a:pt x="10366376" y="1647824"/>
                  </a:lnTo>
                  <a:lnTo>
                    <a:pt x="0" y="1647824"/>
                  </a:lnTo>
                  <a:close/>
                </a:path>
              </a:pathLst>
            </a:custGeom>
            <a:solidFill>
              <a:srgbClr val="000000">
                <a:alpha val="0"/>
              </a:srgbClr>
            </a:solidFill>
          </p:spPr>
        </p:sp>
        <p:sp>
          <p:nvSpPr>
            <p:cNvPr id="21" name="TextBox 21"/>
            <p:cNvSpPr txBox="1"/>
            <p:nvPr/>
          </p:nvSpPr>
          <p:spPr>
            <a:xfrm>
              <a:off x="0" y="-38100"/>
              <a:ext cx="10366376" cy="1685924"/>
            </a:xfrm>
            <a:prstGeom prst="rect">
              <a:avLst/>
            </a:prstGeom>
          </p:spPr>
          <p:txBody>
            <a:bodyPr lIns="0" tIns="0" rIns="0" bIns="0" rtlCol="0" anchor="b"/>
            <a:lstStyle/>
            <a:p>
              <a:pPr algn="l">
                <a:lnSpc>
                  <a:spcPts val="4536"/>
                </a:lnSpc>
              </a:pPr>
              <a:r>
                <a:rPr lang="en-US" sz="4200" b="1">
                  <a:solidFill>
                    <a:srgbClr val="003D06"/>
                  </a:solidFill>
                  <a:latin typeface="Times New Roman Bold"/>
                  <a:ea typeface="Times New Roman Bold"/>
                  <a:cs typeface="Times New Roman Bold"/>
                  <a:sym typeface="Times New Roman Bold"/>
                </a:rPr>
                <a:t>6. User Interface (Frontend)</a:t>
              </a:r>
            </a:p>
          </p:txBody>
        </p:sp>
      </p:grpSp>
      <p:sp>
        <p:nvSpPr>
          <p:cNvPr id="22" name="TextBox 22"/>
          <p:cNvSpPr txBox="1"/>
          <p:nvPr/>
        </p:nvSpPr>
        <p:spPr>
          <a:xfrm>
            <a:off x="9191660" y="3912531"/>
            <a:ext cx="7591902" cy="3978021"/>
          </a:xfrm>
          <a:prstGeom prst="rect">
            <a:avLst/>
          </a:prstGeom>
        </p:spPr>
        <p:txBody>
          <a:bodyPr lIns="0" tIns="0" rIns="0" bIns="0" rtlCol="0" anchor="t">
            <a:spAutoFit/>
          </a:bodyPr>
          <a:lstStyle/>
          <a:p>
            <a:pPr algn="l">
              <a:lnSpc>
                <a:spcPts val="3132"/>
              </a:lnSpc>
            </a:pPr>
            <a:r>
              <a:rPr lang="en-US" sz="2900">
                <a:solidFill>
                  <a:srgbClr val="3E5725"/>
                </a:solidFill>
                <a:latin typeface="Times New Roman"/>
                <a:ea typeface="Times New Roman"/>
                <a:cs typeface="Times New Roman"/>
                <a:sym typeface="Times New Roman"/>
              </a:rPr>
              <a:t>Key pages and features:</a:t>
            </a:r>
          </a:p>
          <a:p>
            <a:pPr marL="524828" lvl="1" indent="-262414" algn="l">
              <a:lnSpc>
                <a:spcPts val="3132"/>
              </a:lnSpc>
              <a:buFont typeface="Arial"/>
              <a:buChar char="•"/>
            </a:pPr>
            <a:r>
              <a:rPr lang="en-US" sz="2900" b="1">
                <a:solidFill>
                  <a:srgbClr val="3E5725"/>
                </a:solidFill>
                <a:latin typeface="Times New Roman Bold"/>
                <a:ea typeface="Times New Roman Bold"/>
                <a:cs typeface="Times New Roman Bold"/>
                <a:sym typeface="Times New Roman Bold"/>
              </a:rPr>
              <a:t>Home/Dashboard</a:t>
            </a:r>
            <a:r>
              <a:rPr lang="en-US" sz="2900">
                <a:solidFill>
                  <a:srgbClr val="3E5725"/>
                </a:solidFill>
                <a:latin typeface="Times New Roman"/>
                <a:ea typeface="Times New Roman"/>
                <a:cs typeface="Times New Roman"/>
                <a:sym typeface="Times New Roman"/>
              </a:rPr>
              <a:t> – Displays current carbon score, charts, and summary</a:t>
            </a:r>
          </a:p>
          <a:p>
            <a:pPr marL="524828" lvl="1" indent="-262414" algn="l">
              <a:lnSpc>
                <a:spcPts val="3132"/>
              </a:lnSpc>
              <a:buFont typeface="Arial"/>
              <a:buChar char="•"/>
            </a:pPr>
            <a:r>
              <a:rPr lang="en-US" sz="2900" b="1">
                <a:solidFill>
                  <a:srgbClr val="3E5725"/>
                </a:solidFill>
                <a:latin typeface="Times New Roman Bold"/>
                <a:ea typeface="Times New Roman Bold"/>
                <a:cs typeface="Times New Roman Bold"/>
                <a:sym typeface="Times New Roman Bold"/>
              </a:rPr>
              <a:t>Input Calculator</a:t>
            </a:r>
            <a:r>
              <a:rPr lang="en-US" sz="2900">
                <a:solidFill>
                  <a:srgbClr val="3E5725"/>
                </a:solidFill>
                <a:latin typeface="Times New Roman"/>
                <a:ea typeface="Times New Roman"/>
                <a:cs typeface="Times New Roman"/>
                <a:sym typeface="Times New Roman"/>
              </a:rPr>
              <a:t> – Form to enter data monthly/yearly</a:t>
            </a:r>
          </a:p>
          <a:p>
            <a:pPr marL="524828" lvl="1" indent="-262414" algn="l">
              <a:lnSpc>
                <a:spcPts val="3132"/>
              </a:lnSpc>
              <a:buFont typeface="Arial"/>
              <a:buChar char="•"/>
            </a:pPr>
            <a:r>
              <a:rPr lang="en-US" sz="2900" b="1">
                <a:solidFill>
                  <a:srgbClr val="3E5725"/>
                </a:solidFill>
                <a:latin typeface="Times New Roman Bold"/>
                <a:ea typeface="Times New Roman Bold"/>
                <a:cs typeface="Times New Roman Bold"/>
                <a:sym typeface="Times New Roman Bold"/>
              </a:rPr>
              <a:t>History Page</a:t>
            </a:r>
            <a:r>
              <a:rPr lang="en-US" sz="2900">
                <a:solidFill>
                  <a:srgbClr val="3E5725"/>
                </a:solidFill>
                <a:latin typeface="Times New Roman"/>
                <a:ea typeface="Times New Roman"/>
                <a:cs typeface="Times New Roman"/>
                <a:sym typeface="Times New Roman"/>
              </a:rPr>
              <a:t> – Log of previous entries with edit/delete options</a:t>
            </a:r>
          </a:p>
          <a:p>
            <a:pPr marL="524828" lvl="1" indent="-262414" algn="l">
              <a:lnSpc>
                <a:spcPts val="3132"/>
              </a:lnSpc>
              <a:buFont typeface="Arial"/>
              <a:buChar char="•"/>
            </a:pPr>
            <a:r>
              <a:rPr lang="en-US" sz="2900" b="1">
                <a:solidFill>
                  <a:srgbClr val="3E5725"/>
                </a:solidFill>
                <a:latin typeface="Times New Roman Bold"/>
                <a:ea typeface="Times New Roman Bold"/>
                <a:cs typeface="Times New Roman Bold"/>
                <a:sym typeface="Times New Roman Bold"/>
              </a:rPr>
              <a:t>Suggestions Page</a:t>
            </a:r>
            <a:r>
              <a:rPr lang="en-US" sz="2900">
                <a:solidFill>
                  <a:srgbClr val="3E5725"/>
                </a:solidFill>
                <a:latin typeface="Times New Roman"/>
                <a:ea typeface="Times New Roman"/>
                <a:cs typeface="Times New Roman"/>
                <a:sym typeface="Times New Roman"/>
              </a:rPr>
              <a:t> – Personalized eco-tips and progress badges</a:t>
            </a:r>
          </a:p>
          <a:p>
            <a:pPr marL="524828" lvl="1" indent="-262414" algn="l">
              <a:lnSpc>
                <a:spcPts val="3132"/>
              </a:lnSpc>
              <a:buFont typeface="Arial"/>
              <a:buChar char="•"/>
            </a:pPr>
            <a:r>
              <a:rPr lang="en-US" sz="2900">
                <a:solidFill>
                  <a:srgbClr val="3E5725"/>
                </a:solidFill>
                <a:latin typeface="Times New Roman"/>
                <a:ea typeface="Times New Roman"/>
                <a:cs typeface="Times New Roman"/>
                <a:sym typeface="Times New Roman"/>
              </a:rPr>
              <a:t>Designed to be mobile and desktop friendly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222" b="-1222"/>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3B3D31">
                <a:alpha val="13725"/>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3151"/>
                </a:lnSpc>
              </a:pPr>
              <a:endParaRPr/>
            </a:p>
          </p:txBody>
        </p:sp>
      </p:grpSp>
      <p:grpSp>
        <p:nvGrpSpPr>
          <p:cNvPr id="6" name="Group 6"/>
          <p:cNvGrpSpPr/>
          <p:nvPr/>
        </p:nvGrpSpPr>
        <p:grpSpPr>
          <a:xfrm>
            <a:off x="1006843" y="1188839"/>
            <a:ext cx="16274313" cy="8450974"/>
            <a:chOff x="0" y="0"/>
            <a:chExt cx="4286239" cy="2225771"/>
          </a:xfrm>
        </p:grpSpPr>
        <p:sp>
          <p:nvSpPr>
            <p:cNvPr id="7" name="Freeform 7"/>
            <p:cNvSpPr/>
            <p:nvPr/>
          </p:nvSpPr>
          <p:spPr>
            <a:xfrm>
              <a:off x="0" y="0"/>
              <a:ext cx="4286239" cy="2225771"/>
            </a:xfrm>
            <a:custGeom>
              <a:avLst/>
              <a:gdLst/>
              <a:ahLst/>
              <a:cxnLst/>
              <a:rect l="l" t="t" r="r" b="b"/>
              <a:pathLst>
                <a:path w="4286239" h="2225771">
                  <a:moveTo>
                    <a:pt x="47571" y="0"/>
                  </a:moveTo>
                  <a:lnTo>
                    <a:pt x="4238667" y="0"/>
                  </a:lnTo>
                  <a:cubicBezTo>
                    <a:pt x="4264940" y="0"/>
                    <a:pt x="4286239" y="21298"/>
                    <a:pt x="4286239" y="47571"/>
                  </a:cubicBezTo>
                  <a:lnTo>
                    <a:pt x="4286239" y="2178200"/>
                  </a:lnTo>
                  <a:cubicBezTo>
                    <a:pt x="4286239" y="2204472"/>
                    <a:pt x="4264940" y="2225771"/>
                    <a:pt x="4238667" y="2225771"/>
                  </a:cubicBezTo>
                  <a:lnTo>
                    <a:pt x="47571" y="2225771"/>
                  </a:lnTo>
                  <a:cubicBezTo>
                    <a:pt x="21298" y="2225771"/>
                    <a:pt x="0" y="2204472"/>
                    <a:pt x="0" y="2178200"/>
                  </a:cubicBezTo>
                  <a:lnTo>
                    <a:pt x="0" y="47571"/>
                  </a:lnTo>
                  <a:cubicBezTo>
                    <a:pt x="0" y="21298"/>
                    <a:pt x="21298" y="0"/>
                    <a:pt x="47571" y="0"/>
                  </a:cubicBezTo>
                  <a:close/>
                </a:path>
              </a:pathLst>
            </a:custGeom>
            <a:solidFill>
              <a:srgbClr val="FFFFFF"/>
            </a:solidFill>
          </p:spPr>
        </p:sp>
        <p:sp>
          <p:nvSpPr>
            <p:cNvPr id="8" name="TextBox 8"/>
            <p:cNvSpPr txBox="1"/>
            <p:nvPr/>
          </p:nvSpPr>
          <p:spPr>
            <a:xfrm>
              <a:off x="0" y="-38100"/>
              <a:ext cx="4286239" cy="2263871"/>
            </a:xfrm>
            <a:prstGeom prst="rect">
              <a:avLst/>
            </a:prstGeom>
          </p:spPr>
          <p:txBody>
            <a:bodyPr lIns="50800" tIns="50800" rIns="50800" bIns="50800" rtlCol="0" anchor="ctr"/>
            <a:lstStyle/>
            <a:p>
              <a:pPr algn="ctr">
                <a:lnSpc>
                  <a:spcPts val="3011"/>
                </a:lnSpc>
              </a:pPr>
              <a:endParaRPr/>
            </a:p>
          </p:txBody>
        </p:sp>
      </p:grpSp>
      <p:grpSp>
        <p:nvGrpSpPr>
          <p:cNvPr id="9" name="Group 9"/>
          <p:cNvGrpSpPr/>
          <p:nvPr/>
        </p:nvGrpSpPr>
        <p:grpSpPr>
          <a:xfrm>
            <a:off x="1279157" y="-217766"/>
            <a:ext cx="15773400" cy="1988345"/>
            <a:chOff x="0" y="0"/>
            <a:chExt cx="21031200" cy="2651126"/>
          </a:xfrm>
        </p:grpSpPr>
        <p:sp>
          <p:nvSpPr>
            <p:cNvPr id="10" name="Freeform 10"/>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11" name="TextBox 11"/>
            <p:cNvSpPr txBox="1"/>
            <p:nvPr/>
          </p:nvSpPr>
          <p:spPr>
            <a:xfrm>
              <a:off x="0" y="85725"/>
              <a:ext cx="21031200" cy="2565401"/>
            </a:xfrm>
            <a:prstGeom prst="rect">
              <a:avLst/>
            </a:prstGeom>
          </p:spPr>
          <p:txBody>
            <a:bodyPr lIns="0" tIns="0" rIns="0" bIns="0" rtlCol="0" anchor="ctr"/>
            <a:lstStyle/>
            <a:p>
              <a:pPr algn="ctr">
                <a:lnSpc>
                  <a:spcPts val="7991"/>
                </a:lnSpc>
              </a:pPr>
              <a:r>
                <a:rPr lang="en-US" sz="7399" b="1">
                  <a:solidFill>
                    <a:srgbClr val="000000"/>
                  </a:solidFill>
                  <a:latin typeface="Aptos Bold"/>
                  <a:ea typeface="Aptos Bold"/>
                  <a:cs typeface="Aptos Bold"/>
                  <a:sym typeface="Aptos Bold"/>
                </a:rPr>
                <a:t>Implementation Plan</a:t>
              </a:r>
            </a:p>
          </p:txBody>
        </p:sp>
      </p:grpSp>
      <p:sp>
        <p:nvSpPr>
          <p:cNvPr id="12" name="TextBox 12"/>
          <p:cNvSpPr txBox="1"/>
          <p:nvPr/>
        </p:nvSpPr>
        <p:spPr>
          <a:xfrm>
            <a:off x="2784468" y="1940905"/>
            <a:ext cx="12762777" cy="8346095"/>
          </a:xfrm>
          <a:prstGeom prst="rect">
            <a:avLst/>
          </a:prstGeom>
        </p:spPr>
        <p:txBody>
          <a:bodyPr lIns="0" tIns="0" rIns="0" bIns="0" rtlCol="0" anchor="t">
            <a:spAutoFit/>
          </a:bodyPr>
          <a:lstStyle/>
          <a:p>
            <a:pPr algn="l">
              <a:lnSpc>
                <a:spcPts val="2540"/>
              </a:lnSpc>
            </a:pPr>
            <a:r>
              <a:rPr lang="en-US" sz="2940" b="1" dirty="0">
                <a:solidFill>
                  <a:srgbClr val="000000"/>
                </a:solidFill>
                <a:latin typeface="Times New Roman Bold"/>
                <a:ea typeface="Times New Roman Bold"/>
                <a:cs typeface="Times New Roman Bold"/>
                <a:sym typeface="Times New Roman Bold"/>
              </a:rPr>
              <a:t>Phase 1: UI Design</a:t>
            </a:r>
          </a:p>
          <a:p>
            <a:pPr algn="l">
              <a:lnSpc>
                <a:spcPts val="2540"/>
              </a:lnSpc>
            </a:pPr>
            <a:endParaRPr lang="en-US" sz="2940" b="1" dirty="0">
              <a:solidFill>
                <a:srgbClr val="000000"/>
              </a:solidFill>
              <a:latin typeface="Times New Roman Bold"/>
              <a:ea typeface="Times New Roman Bold"/>
              <a:cs typeface="Times New Roman Bold"/>
              <a:sym typeface="Times New Roman Bold"/>
            </a:endParaRPr>
          </a:p>
          <a:p>
            <a:pPr marL="1141857" lvl="2" indent="-380619" algn="l">
              <a:lnSpc>
                <a:spcPts val="2177"/>
              </a:lnSpc>
              <a:buFont typeface="Arial"/>
              <a:buChar char="⚬"/>
            </a:pPr>
            <a:r>
              <a:rPr lang="en-US" sz="2519" dirty="0">
                <a:solidFill>
                  <a:srgbClr val="000000"/>
                </a:solidFill>
                <a:latin typeface="Times New Roman"/>
                <a:ea typeface="Times New Roman"/>
                <a:cs typeface="Times New Roman"/>
                <a:sym typeface="Times New Roman"/>
              </a:rPr>
              <a:t>Design wireframes and layout using </a:t>
            </a:r>
            <a:r>
              <a:rPr lang="en-US" sz="2519" dirty="0" err="1">
                <a:solidFill>
                  <a:srgbClr val="000000"/>
                </a:solidFill>
                <a:latin typeface="Times New Roman"/>
                <a:ea typeface="Times New Roman"/>
                <a:cs typeface="Times New Roman"/>
                <a:sym typeface="Times New Roman"/>
              </a:rPr>
              <a:t>Figma</a:t>
            </a:r>
            <a:endParaRPr lang="en-US" sz="2519" dirty="0">
              <a:solidFill>
                <a:srgbClr val="000000"/>
              </a:solidFill>
              <a:latin typeface="Times New Roman"/>
              <a:ea typeface="Times New Roman"/>
              <a:cs typeface="Times New Roman"/>
              <a:sym typeface="Times New Roman"/>
            </a:endParaRPr>
          </a:p>
          <a:p>
            <a:pPr algn="l">
              <a:lnSpc>
                <a:spcPts val="2177"/>
              </a:lnSpc>
            </a:pPr>
            <a:endParaRPr lang="en-US" sz="2519" dirty="0">
              <a:solidFill>
                <a:srgbClr val="000000"/>
              </a:solidFill>
              <a:latin typeface="Times New Roman"/>
              <a:ea typeface="Times New Roman"/>
              <a:cs typeface="Times New Roman"/>
              <a:sym typeface="Times New Roman"/>
            </a:endParaRPr>
          </a:p>
          <a:p>
            <a:pPr algn="l">
              <a:lnSpc>
                <a:spcPts val="2540"/>
              </a:lnSpc>
            </a:pPr>
            <a:r>
              <a:rPr lang="en-US" sz="2940" b="1" dirty="0">
                <a:solidFill>
                  <a:srgbClr val="000000"/>
                </a:solidFill>
                <a:latin typeface="Times New Roman Bold"/>
                <a:ea typeface="Times New Roman Bold"/>
                <a:cs typeface="Times New Roman Bold"/>
                <a:sym typeface="Times New Roman Bold"/>
              </a:rPr>
              <a:t>Phase 2: Frontend Development</a:t>
            </a:r>
          </a:p>
          <a:p>
            <a:pPr algn="l">
              <a:lnSpc>
                <a:spcPts val="2540"/>
              </a:lnSpc>
            </a:pPr>
            <a:endParaRPr lang="en-US" sz="2940" b="1" dirty="0">
              <a:solidFill>
                <a:srgbClr val="000000"/>
              </a:solidFill>
              <a:latin typeface="Times New Roman Bold"/>
              <a:ea typeface="Times New Roman Bold"/>
              <a:cs typeface="Times New Roman Bold"/>
              <a:sym typeface="Times New Roman Bold"/>
            </a:endParaRPr>
          </a:p>
          <a:p>
            <a:pPr marL="1141857" lvl="2" indent="-380619" algn="l">
              <a:lnSpc>
                <a:spcPts val="2177"/>
              </a:lnSpc>
              <a:buFont typeface="Arial"/>
              <a:buChar char="⚬"/>
            </a:pPr>
            <a:r>
              <a:rPr lang="en-US" sz="2519" dirty="0">
                <a:solidFill>
                  <a:srgbClr val="000000"/>
                </a:solidFill>
                <a:latin typeface="Times New Roman"/>
                <a:ea typeface="Times New Roman"/>
                <a:cs typeface="Times New Roman"/>
                <a:sym typeface="Times New Roman"/>
              </a:rPr>
              <a:t>Build forms, dashboards, and visual elements using HTML/CSS/JS or React/Flutter</a:t>
            </a:r>
          </a:p>
          <a:p>
            <a:pPr algn="l">
              <a:lnSpc>
                <a:spcPts val="2177"/>
              </a:lnSpc>
            </a:pPr>
            <a:endParaRPr lang="en-US" sz="2519" dirty="0">
              <a:solidFill>
                <a:srgbClr val="000000"/>
              </a:solidFill>
              <a:latin typeface="Times New Roman"/>
              <a:ea typeface="Times New Roman"/>
              <a:cs typeface="Times New Roman"/>
              <a:sym typeface="Times New Roman"/>
            </a:endParaRPr>
          </a:p>
          <a:p>
            <a:pPr algn="l">
              <a:lnSpc>
                <a:spcPts val="2540"/>
              </a:lnSpc>
            </a:pPr>
            <a:r>
              <a:rPr lang="en-US" sz="2940" b="1" dirty="0">
                <a:solidFill>
                  <a:srgbClr val="000000"/>
                </a:solidFill>
                <a:latin typeface="Times New Roman Bold"/>
                <a:ea typeface="Times New Roman Bold"/>
                <a:cs typeface="Times New Roman Bold"/>
                <a:sym typeface="Times New Roman Bold"/>
              </a:rPr>
              <a:t>Phase 3: Backend Development</a:t>
            </a:r>
          </a:p>
          <a:p>
            <a:pPr algn="l">
              <a:lnSpc>
                <a:spcPts val="2540"/>
              </a:lnSpc>
            </a:pPr>
            <a:endParaRPr lang="en-US" sz="2940" b="1" dirty="0">
              <a:solidFill>
                <a:srgbClr val="000000"/>
              </a:solidFill>
              <a:latin typeface="Times New Roman Bold"/>
              <a:ea typeface="Times New Roman Bold"/>
              <a:cs typeface="Times New Roman Bold"/>
              <a:sym typeface="Times New Roman Bold"/>
            </a:endParaRPr>
          </a:p>
          <a:p>
            <a:pPr marL="1141857" lvl="2" indent="-380619" algn="l">
              <a:lnSpc>
                <a:spcPts val="2177"/>
              </a:lnSpc>
              <a:buFont typeface="Arial"/>
              <a:buChar char="⚬"/>
            </a:pPr>
            <a:r>
              <a:rPr lang="en-US" sz="2519" dirty="0">
                <a:solidFill>
                  <a:srgbClr val="000000"/>
                </a:solidFill>
                <a:latin typeface="Times New Roman"/>
                <a:ea typeface="Times New Roman"/>
                <a:cs typeface="Times New Roman"/>
                <a:sym typeface="Times New Roman"/>
              </a:rPr>
              <a:t>Create APIs for carbon calculation and user history with Node.js or Flask</a:t>
            </a:r>
          </a:p>
          <a:p>
            <a:pPr algn="l">
              <a:lnSpc>
                <a:spcPts val="2177"/>
              </a:lnSpc>
            </a:pPr>
            <a:endParaRPr lang="en-US" sz="2519" dirty="0">
              <a:solidFill>
                <a:srgbClr val="000000"/>
              </a:solidFill>
              <a:latin typeface="Times New Roman"/>
              <a:ea typeface="Times New Roman"/>
              <a:cs typeface="Times New Roman"/>
              <a:sym typeface="Times New Roman"/>
            </a:endParaRPr>
          </a:p>
          <a:p>
            <a:pPr algn="l">
              <a:lnSpc>
                <a:spcPts val="2540"/>
              </a:lnSpc>
            </a:pPr>
            <a:r>
              <a:rPr lang="en-US" sz="2940" b="1" dirty="0">
                <a:solidFill>
                  <a:srgbClr val="000000"/>
                </a:solidFill>
                <a:latin typeface="Times New Roman Bold"/>
                <a:ea typeface="Times New Roman Bold"/>
                <a:cs typeface="Times New Roman Bold"/>
                <a:sym typeface="Times New Roman Bold"/>
              </a:rPr>
              <a:t>Phase 4: Database Integration</a:t>
            </a:r>
          </a:p>
          <a:p>
            <a:pPr algn="l">
              <a:lnSpc>
                <a:spcPts val="2540"/>
              </a:lnSpc>
            </a:pPr>
            <a:endParaRPr lang="en-US" sz="2940" b="1" dirty="0">
              <a:solidFill>
                <a:srgbClr val="000000"/>
              </a:solidFill>
              <a:latin typeface="Times New Roman Bold"/>
              <a:ea typeface="Times New Roman Bold"/>
              <a:cs typeface="Times New Roman Bold"/>
              <a:sym typeface="Times New Roman Bold"/>
            </a:endParaRPr>
          </a:p>
          <a:p>
            <a:pPr marL="1141857" lvl="2" indent="-380619" algn="l">
              <a:lnSpc>
                <a:spcPts val="2177"/>
              </a:lnSpc>
              <a:buFont typeface="Arial"/>
              <a:buChar char="⚬"/>
            </a:pPr>
            <a:r>
              <a:rPr lang="en-US" sz="2519" dirty="0">
                <a:solidFill>
                  <a:srgbClr val="000000"/>
                </a:solidFill>
                <a:latin typeface="Times New Roman"/>
                <a:ea typeface="Times New Roman"/>
                <a:cs typeface="Times New Roman"/>
                <a:sym typeface="Times New Roman"/>
              </a:rPr>
              <a:t>Store user data and monthly/yearly logs in Firebase or </a:t>
            </a:r>
            <a:r>
              <a:rPr lang="en-US" sz="2519" dirty="0" err="1">
                <a:solidFill>
                  <a:srgbClr val="000000"/>
                </a:solidFill>
                <a:latin typeface="Times New Roman"/>
                <a:ea typeface="Times New Roman"/>
                <a:cs typeface="Times New Roman"/>
                <a:sym typeface="Times New Roman"/>
              </a:rPr>
              <a:t>MongoDB</a:t>
            </a:r>
            <a:endParaRPr lang="en-US" sz="2519" dirty="0">
              <a:solidFill>
                <a:srgbClr val="000000"/>
              </a:solidFill>
              <a:latin typeface="Times New Roman"/>
              <a:ea typeface="Times New Roman"/>
              <a:cs typeface="Times New Roman"/>
              <a:sym typeface="Times New Roman"/>
            </a:endParaRPr>
          </a:p>
          <a:p>
            <a:pPr algn="l">
              <a:lnSpc>
                <a:spcPts val="2177"/>
              </a:lnSpc>
            </a:pPr>
            <a:endParaRPr lang="en-US" sz="2519" dirty="0">
              <a:solidFill>
                <a:srgbClr val="000000"/>
              </a:solidFill>
              <a:latin typeface="Times New Roman"/>
              <a:ea typeface="Times New Roman"/>
              <a:cs typeface="Times New Roman"/>
              <a:sym typeface="Times New Roman"/>
            </a:endParaRPr>
          </a:p>
          <a:p>
            <a:pPr algn="l">
              <a:lnSpc>
                <a:spcPts val="2540"/>
              </a:lnSpc>
            </a:pPr>
            <a:r>
              <a:rPr lang="en-US" sz="2940" b="1" dirty="0">
                <a:solidFill>
                  <a:srgbClr val="000000"/>
                </a:solidFill>
                <a:latin typeface="Times New Roman Bold"/>
                <a:ea typeface="Times New Roman Bold"/>
                <a:cs typeface="Times New Roman Bold"/>
                <a:sym typeface="Times New Roman Bold"/>
              </a:rPr>
              <a:t>Phase 5: Visualization Integration</a:t>
            </a:r>
          </a:p>
          <a:p>
            <a:pPr algn="l">
              <a:lnSpc>
                <a:spcPts val="2540"/>
              </a:lnSpc>
            </a:pPr>
            <a:endParaRPr lang="en-US" sz="2940" b="1" dirty="0">
              <a:solidFill>
                <a:srgbClr val="000000"/>
              </a:solidFill>
              <a:latin typeface="Times New Roman Bold"/>
              <a:ea typeface="Times New Roman Bold"/>
              <a:cs typeface="Times New Roman Bold"/>
              <a:sym typeface="Times New Roman Bold"/>
            </a:endParaRPr>
          </a:p>
          <a:p>
            <a:pPr marL="1141857" lvl="2" indent="-380619" algn="l">
              <a:lnSpc>
                <a:spcPts val="2177"/>
              </a:lnSpc>
              <a:buFont typeface="Arial"/>
              <a:buChar char="⚬"/>
            </a:pPr>
            <a:r>
              <a:rPr lang="en-US" sz="2519" dirty="0">
                <a:solidFill>
                  <a:srgbClr val="000000"/>
                </a:solidFill>
                <a:latin typeface="Times New Roman"/>
                <a:ea typeface="Times New Roman"/>
                <a:cs typeface="Times New Roman"/>
                <a:sym typeface="Times New Roman"/>
              </a:rPr>
              <a:t>Add graphs and trend charts using Chart.js or D3.js</a:t>
            </a:r>
          </a:p>
          <a:p>
            <a:pPr algn="l">
              <a:lnSpc>
                <a:spcPts val="2177"/>
              </a:lnSpc>
            </a:pPr>
            <a:endParaRPr lang="en-US" sz="2519" dirty="0">
              <a:solidFill>
                <a:srgbClr val="000000"/>
              </a:solidFill>
              <a:latin typeface="Times New Roman"/>
              <a:ea typeface="Times New Roman"/>
              <a:cs typeface="Times New Roman"/>
              <a:sym typeface="Times New Roman"/>
            </a:endParaRPr>
          </a:p>
          <a:p>
            <a:pPr algn="l">
              <a:lnSpc>
                <a:spcPts val="2540"/>
              </a:lnSpc>
            </a:pPr>
            <a:r>
              <a:rPr lang="en-US" sz="2940" b="1" dirty="0">
                <a:solidFill>
                  <a:srgbClr val="000000"/>
                </a:solidFill>
                <a:latin typeface="Times New Roman Bold"/>
                <a:ea typeface="Times New Roman Bold"/>
                <a:cs typeface="Times New Roman Bold"/>
                <a:sym typeface="Times New Roman Bold"/>
              </a:rPr>
              <a:t>Phase 6: Testing</a:t>
            </a:r>
          </a:p>
          <a:p>
            <a:pPr algn="l">
              <a:lnSpc>
                <a:spcPts val="2540"/>
              </a:lnSpc>
            </a:pPr>
            <a:endParaRPr lang="en-US" sz="2940" b="1" dirty="0">
              <a:solidFill>
                <a:srgbClr val="000000"/>
              </a:solidFill>
              <a:latin typeface="Times New Roman Bold"/>
              <a:ea typeface="Times New Roman Bold"/>
              <a:cs typeface="Times New Roman Bold"/>
              <a:sym typeface="Times New Roman Bold"/>
            </a:endParaRPr>
          </a:p>
          <a:p>
            <a:pPr marL="1141857" lvl="2" indent="-380619" algn="l">
              <a:lnSpc>
                <a:spcPts val="2177"/>
              </a:lnSpc>
              <a:buFont typeface="Arial"/>
              <a:buChar char="⚬"/>
            </a:pPr>
            <a:r>
              <a:rPr lang="en-US" sz="2519" dirty="0">
                <a:solidFill>
                  <a:srgbClr val="000000"/>
                </a:solidFill>
                <a:latin typeface="Times New Roman"/>
                <a:ea typeface="Times New Roman"/>
                <a:cs typeface="Times New Roman"/>
                <a:sym typeface="Times New Roman"/>
              </a:rPr>
              <a:t>Manually and automatically test emissions logic and suggestions</a:t>
            </a:r>
          </a:p>
          <a:p>
            <a:pPr algn="l">
              <a:lnSpc>
                <a:spcPts val="2177"/>
              </a:lnSpc>
            </a:pPr>
            <a:endParaRPr lang="en-US" sz="2519" dirty="0">
              <a:solidFill>
                <a:srgbClr val="000000"/>
              </a:solidFill>
              <a:latin typeface="Times New Roman"/>
              <a:ea typeface="Times New Roman"/>
              <a:cs typeface="Times New Roman"/>
              <a:sym typeface="Times New Roman"/>
            </a:endParaRPr>
          </a:p>
          <a:p>
            <a:pPr algn="l">
              <a:lnSpc>
                <a:spcPts val="2540"/>
              </a:lnSpc>
            </a:pPr>
            <a:r>
              <a:rPr lang="en-US" sz="2940" b="1" dirty="0">
                <a:solidFill>
                  <a:srgbClr val="000000"/>
                </a:solidFill>
                <a:latin typeface="Times New Roman Bold"/>
                <a:ea typeface="Times New Roman Bold"/>
                <a:cs typeface="Times New Roman Bold"/>
                <a:sym typeface="Times New Roman Bold"/>
              </a:rPr>
              <a:t>Phase 7: Deployment</a:t>
            </a:r>
          </a:p>
          <a:p>
            <a:pPr algn="l">
              <a:lnSpc>
                <a:spcPts val="2540"/>
              </a:lnSpc>
            </a:pPr>
            <a:endParaRPr lang="en-US" sz="2940" b="1" dirty="0">
              <a:solidFill>
                <a:srgbClr val="000000"/>
              </a:solidFill>
              <a:latin typeface="Times New Roman Bold"/>
              <a:ea typeface="Times New Roman Bold"/>
              <a:cs typeface="Times New Roman Bold"/>
              <a:sym typeface="Times New Roman Bold"/>
            </a:endParaRPr>
          </a:p>
          <a:p>
            <a:pPr marL="1141857" lvl="2" indent="-380619" algn="l">
              <a:lnSpc>
                <a:spcPts val="2177"/>
              </a:lnSpc>
              <a:buFont typeface="Arial"/>
              <a:buChar char="⚬"/>
            </a:pPr>
            <a:r>
              <a:rPr lang="en-US" sz="2519" dirty="0">
                <a:solidFill>
                  <a:srgbClr val="000000"/>
                </a:solidFill>
                <a:latin typeface="Times New Roman"/>
                <a:ea typeface="Times New Roman"/>
                <a:cs typeface="Times New Roman"/>
                <a:sym typeface="Times New Roman"/>
              </a:rPr>
              <a:t>Deploy the app on </a:t>
            </a:r>
            <a:r>
              <a:rPr lang="en-US" sz="2519" dirty="0" err="1">
                <a:solidFill>
                  <a:srgbClr val="000000"/>
                </a:solidFill>
                <a:latin typeface="Times New Roman"/>
                <a:ea typeface="Times New Roman"/>
                <a:cs typeface="Times New Roman"/>
                <a:sym typeface="Times New Roman"/>
              </a:rPr>
              <a:t>Netlify</a:t>
            </a:r>
            <a:r>
              <a:rPr lang="en-US" sz="2519" dirty="0">
                <a:solidFill>
                  <a:srgbClr val="000000"/>
                </a:solidFill>
                <a:latin typeface="Times New Roman"/>
                <a:ea typeface="Times New Roman"/>
                <a:cs typeface="Times New Roman"/>
                <a:sym typeface="Times New Roman"/>
              </a:rPr>
              <a:t>, Firebase Hosting, or upload to Play Store/App Store</a:t>
            </a:r>
          </a:p>
          <a:p>
            <a:pPr marL="1141857" lvl="2" indent="-380619" algn="l">
              <a:lnSpc>
                <a:spcPts val="2177"/>
              </a:lnSpc>
            </a:pPr>
            <a:endParaRPr lang="en-US" sz="2519" dirty="0">
              <a:solidFill>
                <a:srgbClr val="000000"/>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1261</Words>
  <Application>Microsoft Office PowerPoint</Application>
  <PresentationFormat>Custom</PresentationFormat>
  <Paragraphs>164</Paragraphs>
  <Slides>24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Arial</vt:lpstr>
      <vt:lpstr>Aptos Bold</vt:lpstr>
      <vt:lpstr>Open Sauce Light</vt:lpstr>
      <vt:lpstr>Calibri</vt:lpstr>
      <vt:lpstr>Open Sauce Bold</vt:lpstr>
      <vt:lpstr>Open Sauce</vt:lpstr>
      <vt:lpstr>Times New Roman Bold</vt:lpstr>
      <vt:lpstr>Times New Roman</vt:lpstr>
      <vt:lpstr>Aptos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paragraph text</dc:title>
  <dc:creator>User</dc:creator>
  <cp:lastModifiedBy>User</cp:lastModifiedBy>
  <cp:revision>3</cp:revision>
  <dcterms:created xsi:type="dcterms:W3CDTF">2006-08-16T00:00:00Z</dcterms:created>
  <dcterms:modified xsi:type="dcterms:W3CDTF">2025-07-08T17:55:53Z</dcterms:modified>
  <dc:identifier>DAGsZ7GQYec</dc:identifier>
</cp:coreProperties>
</file>

<file path=docProps/thumbnail.jpeg>
</file>